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50"/>
  </p:notesMasterIdLst>
  <p:sldIdLst>
    <p:sldId id="261" r:id="rId5"/>
    <p:sldId id="263" r:id="rId6"/>
    <p:sldId id="257" r:id="rId7"/>
    <p:sldId id="271" r:id="rId8"/>
    <p:sldId id="258" r:id="rId9"/>
    <p:sldId id="259" r:id="rId10"/>
    <p:sldId id="260" r:id="rId11"/>
    <p:sldId id="264" r:id="rId12"/>
    <p:sldId id="265" r:id="rId13"/>
    <p:sldId id="266" r:id="rId14"/>
    <p:sldId id="267" r:id="rId15"/>
    <p:sldId id="269" r:id="rId16"/>
    <p:sldId id="270" r:id="rId17"/>
    <p:sldId id="279" r:id="rId18"/>
    <p:sldId id="294" r:id="rId19"/>
    <p:sldId id="301" r:id="rId20"/>
    <p:sldId id="298" r:id="rId21"/>
    <p:sldId id="299" r:id="rId22"/>
    <p:sldId id="302" r:id="rId23"/>
    <p:sldId id="300" r:id="rId24"/>
    <p:sldId id="280" r:id="rId25"/>
    <p:sldId id="281" r:id="rId26"/>
    <p:sldId id="282" r:id="rId27"/>
    <p:sldId id="284" r:id="rId28"/>
    <p:sldId id="283" r:id="rId29"/>
    <p:sldId id="285" r:id="rId30"/>
    <p:sldId id="287" r:id="rId31"/>
    <p:sldId id="286" r:id="rId32"/>
    <p:sldId id="288" r:id="rId33"/>
    <p:sldId id="290" r:id="rId34"/>
    <p:sldId id="289" r:id="rId35"/>
    <p:sldId id="268" r:id="rId36"/>
    <p:sldId id="291" r:id="rId37"/>
    <p:sldId id="292" r:id="rId38"/>
    <p:sldId id="293" r:id="rId39"/>
    <p:sldId id="272" r:id="rId40"/>
    <p:sldId id="295" r:id="rId41"/>
    <p:sldId id="256" r:id="rId42"/>
    <p:sldId id="278" r:id="rId43"/>
    <p:sldId id="273" r:id="rId44"/>
    <p:sldId id="274" r:id="rId45"/>
    <p:sldId id="275" r:id="rId46"/>
    <p:sldId id="276" r:id="rId47"/>
    <p:sldId id="277" r:id="rId48"/>
    <p:sldId id="262"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28" autoAdjust="0"/>
    <p:restoredTop sz="94660"/>
  </p:normalViewPr>
  <p:slideViewPr>
    <p:cSldViewPr snapToGrid="0">
      <p:cViewPr varScale="1">
        <p:scale>
          <a:sx n="105" d="100"/>
          <a:sy n="105" d="100"/>
        </p:scale>
        <p:origin x="1218"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3</a:t>
            </a:fld>
            <a:endParaRPr lang="en-US"/>
          </a:p>
        </p:txBody>
      </p:sp>
    </p:spTree>
    <p:extLst>
      <p:ext uri="{BB962C8B-B14F-4D97-AF65-F5344CB8AC3E}">
        <p14:creationId xmlns:p14="http://schemas.microsoft.com/office/powerpoint/2010/main" val="3426788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break down the research question into measurable components, we need to identify the independent variables (factors being measured or manipulated). </a:t>
            </a:r>
            <a:r>
              <a:rPr lang="en-US" dirty="0" err="1"/>
              <a:t>Iindependent</a:t>
            </a:r>
            <a:r>
              <a:rPr lang="en-US" dirty="0"/>
              <a:t> variables are those that can influence or predict outcomes related to mental health among tech employees. </a:t>
            </a:r>
            <a:endParaRPr lang="en-US" b="0" dirty="0"/>
          </a:p>
        </p:txBody>
      </p:sp>
      <p:sp>
        <p:nvSpPr>
          <p:cNvPr id="4" name="Slide Number Placeholder 3"/>
          <p:cNvSpPr>
            <a:spLocks noGrp="1"/>
          </p:cNvSpPr>
          <p:nvPr>
            <p:ph type="sldNum" sz="quarter" idx="5"/>
          </p:nvPr>
        </p:nvSpPr>
        <p:spPr/>
        <p:txBody>
          <a:bodyPr/>
          <a:lstStyle/>
          <a:p>
            <a:fld id="{BF4D4632-D3ED-42FD-9E33-C295526B306A}" type="slidenum">
              <a:rPr lang="en-US" smtClean="0"/>
              <a:t>4</a:t>
            </a:fld>
            <a:endParaRPr lang="en-US"/>
          </a:p>
        </p:txBody>
      </p:sp>
    </p:spTree>
    <p:extLst>
      <p:ext uri="{BB962C8B-B14F-4D97-AF65-F5344CB8AC3E}">
        <p14:creationId xmlns:p14="http://schemas.microsoft.com/office/powerpoint/2010/main" val="3475155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5</a:t>
            </a:fld>
            <a:endParaRPr lang="en-US"/>
          </a:p>
        </p:txBody>
      </p:sp>
    </p:spTree>
    <p:extLst>
      <p:ext uri="{BB962C8B-B14F-4D97-AF65-F5344CB8AC3E}">
        <p14:creationId xmlns:p14="http://schemas.microsoft.com/office/powerpoint/2010/main" val="627612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6</a:t>
            </a:fld>
            <a:endParaRPr lang="en-US"/>
          </a:p>
        </p:txBody>
      </p:sp>
    </p:spTree>
    <p:extLst>
      <p:ext uri="{BB962C8B-B14F-4D97-AF65-F5344CB8AC3E}">
        <p14:creationId xmlns:p14="http://schemas.microsoft.com/office/powerpoint/2010/main" val="1746201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Impact of Mental Health on Work Performance: </a:t>
            </a:r>
            <a:r>
              <a:rPr lang="en-US" dirty="0"/>
              <a:t>Analyze "</a:t>
            </a:r>
            <a:r>
              <a:rPr lang="en-US" dirty="0" err="1"/>
              <a:t>work_interfere</a:t>
            </a:r>
            <a:r>
              <a:rPr lang="en-US" dirty="0"/>
              <a:t>" responses to see if tech employees report more work interference due to mental health compared to other sectors.</a:t>
            </a:r>
          </a:p>
          <a:p>
            <a:r>
              <a:rPr lang="en-US" b="1" dirty="0"/>
              <a:t>Rate of Mental Health Treatment: </a:t>
            </a:r>
            <a:r>
              <a:rPr lang="en-US" dirty="0"/>
              <a:t>Examine the "treatment" responses. Higher treatment-seeking rates in tech employees may indicate greater mental health issues related to technology exposure.</a:t>
            </a:r>
            <a:br>
              <a:rPr lang="en-US" dirty="0"/>
            </a:br>
            <a:r>
              <a:rPr lang="en-US" b="1" dirty="0"/>
              <a:t>Availability of Mental Health Resources: </a:t>
            </a:r>
            <a:r>
              <a:rPr lang="en-US" dirty="0"/>
              <a:t>Assess responses to "benefits," "</a:t>
            </a:r>
            <a:r>
              <a:rPr lang="en-US" dirty="0" err="1"/>
              <a:t>care_options</a:t>
            </a:r>
            <a:r>
              <a:rPr lang="en-US" dirty="0"/>
              <a:t>," and "</a:t>
            </a:r>
            <a:r>
              <a:rPr lang="en-US" dirty="0" err="1"/>
              <a:t>wellness_program</a:t>
            </a:r>
            <a:r>
              <a:rPr lang="en-US" dirty="0"/>
              <a:t>" questions. If tech employees report fewer resources despite high stress, it suggests a gap in support.</a:t>
            </a:r>
          </a:p>
          <a:p>
            <a:r>
              <a:rPr lang="en-US" b="1" dirty="0"/>
              <a:t>Mental Health vs. Physical Health Perception: </a:t>
            </a:r>
            <a:r>
              <a:rPr lang="en-US" dirty="0"/>
              <a:t>Evaluate "</a:t>
            </a:r>
            <a:r>
              <a:rPr lang="en-US" dirty="0" err="1"/>
              <a:t>mental_vs_physical</a:t>
            </a:r>
            <a:r>
              <a:rPr lang="en-US" dirty="0"/>
              <a:t>" responses. Lower scores among tech employees could indicate that mental health is not prioritized like physical health.</a:t>
            </a:r>
          </a:p>
          <a:p>
            <a:r>
              <a:rPr lang="en-US" b="1" dirty="0"/>
              <a:t>Stigmatization and Consequences: </a:t>
            </a:r>
            <a:r>
              <a:rPr lang="en-US" dirty="0"/>
              <a:t>Review "</a:t>
            </a:r>
            <a:r>
              <a:rPr lang="en-US" dirty="0" err="1"/>
              <a:t>mental_health_consequence</a:t>
            </a:r>
            <a:r>
              <a:rPr lang="en-US" dirty="0"/>
              <a:t>" and "</a:t>
            </a:r>
            <a:r>
              <a:rPr lang="en-US" dirty="0" err="1"/>
              <a:t>obs_consequence</a:t>
            </a:r>
            <a:r>
              <a:rPr lang="en-US" dirty="0"/>
              <a:t>" responses. A belief among tech employees that discussing mental health may lead to negative outcomes could point to a toxic work environment.</a:t>
            </a:r>
          </a:p>
          <a:p>
            <a:r>
              <a:rPr lang="en-US" b="1" dirty="0"/>
              <a:t>Willingness to Discuss Mental Health: </a:t>
            </a:r>
            <a:r>
              <a:rPr lang="en-US" dirty="0"/>
              <a:t>Analyze "coworkers" and "supervisor" responses.  Lower willingness among tech employees to discuss mental health may reflect a culture of isolation exacerbated by remote work and high demands.</a:t>
            </a:r>
          </a:p>
          <a:p>
            <a:r>
              <a:rPr lang="en-US" b="1" dirty="0"/>
              <a:t>Impact of Remote Work: </a:t>
            </a:r>
            <a:r>
              <a:rPr lang="en-US" dirty="0"/>
              <a:t>Investigate "</a:t>
            </a:r>
            <a:r>
              <a:rPr lang="en-US" dirty="0" err="1"/>
              <a:t>remote_work</a:t>
            </a:r>
            <a:r>
              <a:rPr lang="en-US" dirty="0"/>
              <a:t>" responses. Correlate remote work with mental health challenges like treatment-seeking and willingness to discuss issues, highlighting potential effects of isolation and constant tech engagement.</a:t>
            </a:r>
          </a:p>
        </p:txBody>
      </p:sp>
      <p:sp>
        <p:nvSpPr>
          <p:cNvPr id="4" name="Slide Number Placeholder 3"/>
          <p:cNvSpPr>
            <a:spLocks noGrp="1"/>
          </p:cNvSpPr>
          <p:nvPr>
            <p:ph type="sldNum" sz="quarter" idx="5"/>
          </p:nvPr>
        </p:nvSpPr>
        <p:spPr/>
        <p:txBody>
          <a:bodyPr/>
          <a:lstStyle/>
          <a:p>
            <a:fld id="{BF4D4632-D3ED-42FD-9E33-C295526B306A}" type="slidenum">
              <a:rPr lang="en-US" smtClean="0"/>
              <a:t>7</a:t>
            </a:fld>
            <a:endParaRPr lang="en-US"/>
          </a:p>
        </p:txBody>
      </p:sp>
    </p:spTree>
    <p:extLst>
      <p:ext uri="{BB962C8B-B14F-4D97-AF65-F5344CB8AC3E}">
        <p14:creationId xmlns:p14="http://schemas.microsoft.com/office/powerpoint/2010/main" val="3918693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12</a:t>
            </a:fld>
            <a:endParaRPr lang="en-US"/>
          </a:p>
        </p:txBody>
      </p:sp>
    </p:spTree>
    <p:extLst>
      <p:ext uri="{BB962C8B-B14F-4D97-AF65-F5344CB8AC3E}">
        <p14:creationId xmlns:p14="http://schemas.microsoft.com/office/powerpoint/2010/main" val="829604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16</a:t>
            </a:fld>
            <a:endParaRPr lang="en-US"/>
          </a:p>
        </p:txBody>
      </p:sp>
    </p:spTree>
    <p:extLst>
      <p:ext uri="{BB962C8B-B14F-4D97-AF65-F5344CB8AC3E}">
        <p14:creationId xmlns:p14="http://schemas.microsoft.com/office/powerpoint/2010/main" val="364081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dataset comes from a 2014 survey conducted to explore </a:t>
            </a:r>
            <a:r>
              <a:rPr lang="en-US" b="1" dirty="0"/>
              <a:t>attitudes towards mental health</a:t>
            </a:r>
            <a:r>
              <a:rPr lang="en-US" dirty="0"/>
              <a:t> and the </a:t>
            </a:r>
            <a:r>
              <a:rPr lang="en-US" b="1" dirty="0"/>
              <a:t>prevalence of mental health disorders</a:t>
            </a:r>
            <a:r>
              <a:rPr lang="en-US" dirty="0"/>
              <a:t> within the tech industry. The survey aimed to better understand how employees in tech workplaces view mental health issues, whether they feel comfortable discussing mental health at work, and how mental health support is perceived in their work environments.</a:t>
            </a:r>
          </a:p>
          <a:p>
            <a:r>
              <a:rPr lang="en-US" dirty="0"/>
              <a:t>Key aspects of the dataset include:</a:t>
            </a:r>
          </a:p>
          <a:p>
            <a:pPr>
              <a:buFont typeface="Arial" panose="020B0604020202020204" pitchFamily="34" charset="0"/>
              <a:buChar char="•"/>
            </a:pPr>
            <a:r>
              <a:rPr lang="en-US" b="1" dirty="0"/>
              <a:t>Demographics</a:t>
            </a:r>
            <a:r>
              <a:rPr lang="en-US" dirty="0"/>
              <a:t>: Age, gender, and occupation of respondents.</a:t>
            </a:r>
          </a:p>
          <a:p>
            <a:pPr>
              <a:buFont typeface="Arial" panose="020B0604020202020204" pitchFamily="34" charset="0"/>
              <a:buChar char="•"/>
            </a:pPr>
            <a:r>
              <a:rPr lang="en-US" b="1" dirty="0"/>
              <a:t>Workplace characteristics</a:t>
            </a:r>
            <a:r>
              <a:rPr lang="en-US" dirty="0"/>
              <a:t>: Size of the company, industry type, and geographic location.</a:t>
            </a:r>
          </a:p>
          <a:p>
            <a:pPr>
              <a:buFont typeface="Arial" panose="020B0604020202020204" pitchFamily="34" charset="0"/>
              <a:buChar char="•"/>
            </a:pPr>
            <a:r>
              <a:rPr lang="en-US" b="1" dirty="0"/>
              <a:t>Mental health status</a:t>
            </a:r>
            <a:r>
              <a:rPr lang="en-US" dirty="0"/>
              <a:t>: Information on whether the respondents have been diagnosed with a mental health disorder, and the prevalence of such conditions.</a:t>
            </a:r>
          </a:p>
          <a:p>
            <a:pPr>
              <a:buFont typeface="Arial" panose="020B0604020202020204" pitchFamily="34" charset="0"/>
              <a:buChar char="•"/>
            </a:pPr>
            <a:r>
              <a:rPr lang="en-US" b="1" dirty="0"/>
              <a:t>Workplace mental health support</a:t>
            </a:r>
            <a:r>
              <a:rPr lang="en-US" dirty="0"/>
              <a:t>: Insights into whether companies offer mental health resources, and how comfortable employees are discussing mental health issues with supervisors.</a:t>
            </a:r>
          </a:p>
          <a:p>
            <a:endParaRPr lang="en-US" dirty="0"/>
          </a:p>
        </p:txBody>
      </p:sp>
      <p:sp>
        <p:nvSpPr>
          <p:cNvPr id="4" name="Slide Number Placeholder 3"/>
          <p:cNvSpPr>
            <a:spLocks noGrp="1"/>
          </p:cNvSpPr>
          <p:nvPr>
            <p:ph type="sldNum" sz="quarter" idx="5"/>
          </p:nvPr>
        </p:nvSpPr>
        <p:spPr/>
        <p:txBody>
          <a:bodyPr/>
          <a:lstStyle/>
          <a:p>
            <a:fld id="{BF4D4632-D3ED-42FD-9E33-C295526B306A}" type="slidenum">
              <a:rPr lang="en-US" smtClean="0"/>
              <a:t>39</a:t>
            </a:fld>
            <a:endParaRPr lang="en-US"/>
          </a:p>
        </p:txBody>
      </p:sp>
    </p:spTree>
    <p:extLst>
      <p:ext uri="{BB962C8B-B14F-4D97-AF65-F5344CB8AC3E}">
        <p14:creationId xmlns:p14="http://schemas.microsoft.com/office/powerpoint/2010/main" val="37830832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4838214-DDA2-0BDF-7A78-F00411F9D42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10/7/2024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46F8BAA2-7A6F-CC68-9EAC-A2CA1ABDF89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52055DA-A26A-ABF7-D8C0-8FDBB6A7A3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15E1EFE-3B2B-ED8C-88A6-7757010468E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E80218E-871A-496C-60D8-C6E9DAAB381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192A2D-3486-532A-F9D3-95F1FA8A052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3589FE7-B381-373E-F4D9-EEC881F18AC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62AC99A-AFAE-D6E6-8C77-FA492C65C458}"/>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C7852B8-0E5F-74B3-E65F-418F1764FD60}"/>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9492802-88C5-9805-C213-4F1FC69C8994}"/>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8F621C1-71B9-8824-158B-7299970114EA}"/>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5106E42A-4AAA-6C8E-EF88-E4A2EBFACB42}"/>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328C988-153D-CFB1-F430-BB4B829BB073}"/>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B252D66D-CCC0-C49C-6E03-F2FA317B95B6}"/>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5BD7068C-3BF3-8CF1-5353-D4BEC984D85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27166207-223C-48E4-AE22-548ABC801447}" type="datetime1">
              <a:rPr lang="en-US" smtClean="0"/>
              <a:t>10/7/2024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B1D6D121-4498-5772-19D3-84F56435BD47}"/>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07614BFD-56BF-2EA2-408C-A95DA169E9A5}"/>
              </a:ext>
            </a:extLst>
          </p:cNvPr>
          <p:cNvSpPr/>
          <p:nvPr userDrawn="1"/>
        </p:nvSpPr>
        <p:spPr>
          <a:xfrm>
            <a:off x="758536" y="592282"/>
            <a:ext cx="10671464" cy="5290992"/>
          </a:xfrm>
          <a:prstGeom prst="roundRect">
            <a:avLst>
              <a:gd name="adj" fmla="val 5473"/>
            </a:avLst>
          </a:prstGeom>
          <a:solidFill>
            <a:schemeClr val="bg1">
              <a:lumMod val="95000"/>
              <a:lumOff val="5000"/>
              <a:alpha val="37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10/7/2024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datasets/uom190346a/sleep-health-and-lifestyle-datase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39.xml.rels><?xml version="1.0" encoding="UTF-8" standalone="yes"?>
<Relationships xmlns="http://schemas.openxmlformats.org/package/2006/relationships"><Relationship Id="rId3" Type="http://schemas.openxmlformats.org/officeDocument/2006/relationships/hyperlink" Target="https://www.kaggle.com/datasets/waqi786/remote-work-and-mental-health"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osmi/mental-health-in-tech-surve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71173" y="2152152"/>
            <a:ext cx="6858000" cy="1367896"/>
          </a:xfrm>
        </p:spPr>
        <p:txBody>
          <a:bodyPr>
            <a:noAutofit/>
          </a:bodyPr>
          <a:lstStyle/>
          <a:p>
            <a:pPr algn="ctr"/>
            <a:r>
              <a:rPr lang="en-US" sz="3200" dirty="0"/>
              <a:t>Addressing Mental Health Challenges in the Tech Industry</a:t>
            </a:r>
          </a:p>
        </p:txBody>
      </p:sp>
      <p:graphicFrame>
        <p:nvGraphicFramePr>
          <p:cNvPr id="4" name="Table 3">
            <a:extLst>
              <a:ext uri="{FF2B5EF4-FFF2-40B4-BE49-F238E27FC236}">
                <a16:creationId xmlns:a16="http://schemas.microsoft.com/office/drawing/2014/main" id="{B17E7ACD-860A-556E-A28B-549BBA90A72A}"/>
              </a:ext>
            </a:extLst>
          </p:cNvPr>
          <p:cNvGraphicFramePr>
            <a:graphicFrameLocks noGrp="1"/>
          </p:cNvGraphicFramePr>
          <p:nvPr>
            <p:extLst>
              <p:ext uri="{D42A27DB-BD31-4B8C-83A1-F6EECF244321}">
                <p14:modId xmlns:p14="http://schemas.microsoft.com/office/powerpoint/2010/main" val="1963575001"/>
              </p:ext>
            </p:extLst>
          </p:nvPr>
        </p:nvGraphicFramePr>
        <p:xfrm>
          <a:off x="2927708" y="3732059"/>
          <a:ext cx="8128000" cy="70104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681429552"/>
                    </a:ext>
                  </a:extLst>
                </a:gridCol>
                <a:gridCol w="4064000">
                  <a:extLst>
                    <a:ext uri="{9D8B030D-6E8A-4147-A177-3AD203B41FA5}">
                      <a16:colId xmlns:a16="http://schemas.microsoft.com/office/drawing/2014/main" val="2893548346"/>
                    </a:ext>
                  </a:extLst>
                </a:gridCol>
              </a:tblGrid>
              <a:tr h="494206">
                <a:tc>
                  <a:txBody>
                    <a:bodyPr/>
                    <a:lstStyle/>
                    <a:p>
                      <a:pPr marL="342900" indent="-342900">
                        <a:buFontTx/>
                        <a:buChar char="-"/>
                      </a:pPr>
                      <a:r>
                        <a:rPr lang="en-US" sz="2000" kern="1200" cap="all" baseline="0" dirty="0">
                          <a:solidFill>
                            <a:schemeClr val="tx2"/>
                          </a:solidFill>
                          <a:latin typeface="+mn-lt"/>
                          <a:ea typeface="+mn-ea"/>
                          <a:cs typeface="+mn-cs"/>
                        </a:rPr>
                        <a:t>Alec Collins</a:t>
                      </a:r>
                    </a:p>
                    <a:p>
                      <a:pPr marL="342900" indent="-342900">
                        <a:buFontTx/>
                        <a:buChar char="-"/>
                      </a:pPr>
                      <a:r>
                        <a:rPr lang="en-US" sz="2000" kern="1200" cap="all" baseline="0" dirty="0">
                          <a:solidFill>
                            <a:schemeClr val="tx2"/>
                          </a:solidFill>
                          <a:latin typeface="+mn-lt"/>
                          <a:ea typeface="+mn-ea"/>
                          <a:cs typeface="+mn-cs"/>
                        </a:rPr>
                        <a:t>Donald Doggett</a:t>
                      </a:r>
                    </a:p>
                  </a:txBody>
                  <a:tcPr>
                    <a:noFill/>
                  </a:tcPr>
                </a:tc>
                <a:tc>
                  <a:txBody>
                    <a:bodyPr/>
                    <a:lstStyle/>
                    <a:p>
                      <a:pPr marL="342900" indent="-342900">
                        <a:buFontTx/>
                        <a:buChar char="-"/>
                      </a:pPr>
                      <a:r>
                        <a:rPr lang="en-US" sz="2000" kern="1200" cap="all" baseline="0" dirty="0" err="1">
                          <a:solidFill>
                            <a:schemeClr val="tx2"/>
                          </a:solidFill>
                          <a:latin typeface="+mn-lt"/>
                          <a:ea typeface="+mn-ea"/>
                          <a:cs typeface="+mn-cs"/>
                        </a:rPr>
                        <a:t>Ilsa</a:t>
                      </a:r>
                      <a:r>
                        <a:rPr lang="en-US" sz="2000" kern="1200" cap="all" baseline="0" dirty="0">
                          <a:solidFill>
                            <a:schemeClr val="tx2"/>
                          </a:solidFill>
                          <a:latin typeface="+mn-lt"/>
                          <a:ea typeface="+mn-ea"/>
                          <a:cs typeface="+mn-cs"/>
                        </a:rPr>
                        <a:t> </a:t>
                      </a:r>
                      <a:r>
                        <a:rPr lang="en-US" sz="2000" kern="1200" cap="all" baseline="0" dirty="0" err="1">
                          <a:solidFill>
                            <a:schemeClr val="tx2"/>
                          </a:solidFill>
                          <a:latin typeface="+mn-lt"/>
                          <a:ea typeface="+mn-ea"/>
                          <a:cs typeface="+mn-cs"/>
                        </a:rPr>
                        <a:t>Naumani</a:t>
                      </a:r>
                      <a:endParaRPr lang="en-US" sz="2000" kern="1200" cap="all" baseline="0" dirty="0">
                        <a:solidFill>
                          <a:schemeClr val="tx2"/>
                        </a:solidFill>
                        <a:latin typeface="+mn-lt"/>
                        <a:ea typeface="+mn-ea"/>
                        <a:cs typeface="+mn-cs"/>
                      </a:endParaRPr>
                    </a:p>
                    <a:p>
                      <a:pPr marL="342900" indent="-342900">
                        <a:buFontTx/>
                        <a:buChar char="-"/>
                      </a:pPr>
                      <a:r>
                        <a:rPr lang="en-US" sz="2000" kern="1200" cap="all" baseline="0" dirty="0">
                          <a:solidFill>
                            <a:schemeClr val="tx2"/>
                          </a:solidFill>
                          <a:latin typeface="+mn-lt"/>
                          <a:ea typeface="+mn-ea"/>
                          <a:cs typeface="+mn-cs"/>
                        </a:rPr>
                        <a:t>Marc </a:t>
                      </a:r>
                      <a:r>
                        <a:rPr lang="en-US" sz="2000" kern="1200" cap="all" baseline="0" dirty="0" err="1">
                          <a:solidFill>
                            <a:schemeClr val="tx2"/>
                          </a:solidFill>
                          <a:latin typeface="+mn-lt"/>
                          <a:ea typeface="+mn-ea"/>
                          <a:cs typeface="+mn-cs"/>
                        </a:rPr>
                        <a:t>Arft</a:t>
                      </a:r>
                      <a:endParaRPr lang="en-US" sz="2000" kern="1200" cap="all" baseline="0" dirty="0">
                        <a:solidFill>
                          <a:schemeClr val="tx2"/>
                        </a:solidFill>
                        <a:latin typeface="+mn-lt"/>
                        <a:ea typeface="+mn-ea"/>
                        <a:cs typeface="+mn-cs"/>
                      </a:endParaRPr>
                    </a:p>
                  </a:txBody>
                  <a:tcPr>
                    <a:noFill/>
                  </a:tcPr>
                </a:tc>
                <a:extLst>
                  <a:ext uri="{0D108BD9-81ED-4DB2-BD59-A6C34878D82A}">
                    <a16:rowId xmlns:a16="http://schemas.microsoft.com/office/drawing/2014/main" val="2628925041"/>
                  </a:ext>
                </a:extLst>
              </a:tr>
            </a:tbl>
          </a:graphicData>
        </a:graphic>
      </p:graphicFrame>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5" name="Group 1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pic>
        <p:nvPicPr>
          <p:cNvPr id="5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7E97032-B0C3-BD59-1287-FF43F3DF2714}"/>
              </a:ext>
            </a:extLst>
          </p:cNvPr>
          <p:cNvSpPr>
            <a:spLocks noGrp="1"/>
          </p:cNvSpPr>
          <p:nvPr>
            <p:ph type="title"/>
          </p:nvPr>
        </p:nvSpPr>
        <p:spPr>
          <a:xfrm>
            <a:off x="8036041" y="618518"/>
            <a:ext cx="3281003" cy="1478570"/>
          </a:xfrm>
        </p:spPr>
        <p:txBody>
          <a:bodyPr anchor="b">
            <a:normAutofit/>
          </a:bodyPr>
          <a:lstStyle/>
          <a:p>
            <a:r>
              <a:rPr lang="en-US" sz="2800" dirty="0">
                <a:solidFill>
                  <a:srgbClr val="FFFFFF"/>
                </a:solidFill>
              </a:rPr>
              <a:t>Examine the Rate of Mental Health Treatment</a:t>
            </a:r>
          </a:p>
        </p:txBody>
      </p:sp>
      <p:sp useBgFill="1">
        <p:nvSpPr>
          <p:cNvPr id="5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64A1C82F-5124-D91F-A594-1ECCCFC1291D}"/>
              </a:ext>
            </a:extLst>
          </p:cNvPr>
          <p:cNvSpPr>
            <a:spLocks noGrp="1"/>
          </p:cNvSpPr>
          <p:nvPr>
            <p:ph idx="1"/>
          </p:nvPr>
        </p:nvSpPr>
        <p:spPr>
          <a:xfrm>
            <a:off x="8036041" y="2249487"/>
            <a:ext cx="3281004" cy="3541714"/>
          </a:xfrm>
        </p:spPr>
        <p:txBody>
          <a:bodyPr>
            <a:normAutofit fontScale="85000" lnSpcReduction="10000"/>
          </a:bodyPr>
          <a:lstStyle/>
          <a:p>
            <a:r>
              <a:rPr lang="en-US" sz="1800" dirty="0">
                <a:solidFill>
                  <a:srgbClr val="FFFFFF"/>
                </a:solidFill>
              </a:rPr>
              <a:t>This chart shows that 62.6% of tech employees have sought treatment for mental health issues vs. 53.9 in non-technical roles. </a:t>
            </a:r>
          </a:p>
          <a:p>
            <a:r>
              <a:rPr lang="en-US" sz="1800" dirty="0">
                <a:solidFill>
                  <a:srgbClr val="FFFFFF"/>
                </a:solidFill>
              </a:rPr>
              <a:t>The data suggests that a significant portion of tech employees are aware of the mental health challenges they face, possibly exacerbated by constant technology exposure, and more seek treatment to address these issues than do non-tech employees.</a:t>
            </a:r>
          </a:p>
        </p:txBody>
      </p:sp>
      <p:pic>
        <p:nvPicPr>
          <p:cNvPr id="10" name="Picture 9">
            <a:extLst>
              <a:ext uri="{FF2B5EF4-FFF2-40B4-BE49-F238E27FC236}">
                <a16:creationId xmlns:a16="http://schemas.microsoft.com/office/drawing/2014/main" id="{BE1D91D9-5A76-F3DA-0FA0-E9BB04AFD8B2}"/>
              </a:ext>
            </a:extLst>
          </p:cNvPr>
          <p:cNvPicPr>
            <a:picLocks noChangeAspect="1"/>
          </p:cNvPicPr>
          <p:nvPr/>
        </p:nvPicPr>
        <p:blipFill>
          <a:blip r:embed="rId3"/>
          <a:stretch>
            <a:fillRect/>
          </a:stretch>
        </p:blipFill>
        <p:spPr>
          <a:xfrm>
            <a:off x="824648" y="1701006"/>
            <a:ext cx="6670056" cy="3271838"/>
          </a:xfrm>
          <a:prstGeom prst="rect">
            <a:avLst/>
          </a:prstGeom>
        </p:spPr>
      </p:pic>
    </p:spTree>
    <p:extLst>
      <p:ext uri="{BB962C8B-B14F-4D97-AF65-F5344CB8AC3E}">
        <p14:creationId xmlns:p14="http://schemas.microsoft.com/office/powerpoint/2010/main" val="349906842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085" name="Rectangle 308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08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1CE09D5-C21D-F094-81F0-CA110985CF99}"/>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Evaluate the Availability of Mental Health Resources</a:t>
            </a:r>
          </a:p>
        </p:txBody>
      </p:sp>
      <p:sp>
        <p:nvSpPr>
          <p:cNvPr id="3078" name="Content Placeholder 3077">
            <a:extLst>
              <a:ext uri="{FF2B5EF4-FFF2-40B4-BE49-F238E27FC236}">
                <a16:creationId xmlns:a16="http://schemas.microsoft.com/office/drawing/2014/main" id="{98ECA180-DC43-EE3F-C457-EB63EFA8E8FA}"/>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If mental health resources are widely available and effectively utilized, tech employees may be better equipped to handle stress, anxiety, or burnout. This support can directly reduce the negative impact of mental health issues on their productivity, focus, and overall job performance.</a:t>
            </a:r>
          </a:p>
          <a:p>
            <a:r>
              <a:rPr lang="en-US" sz="1400" dirty="0">
                <a:solidFill>
                  <a:srgbClr val="FFFFFF"/>
                </a:solidFill>
              </a:rPr>
              <a:t>According to these statistics, many workers do not have or do not know about mental health resources.</a:t>
            </a:r>
          </a:p>
        </p:txBody>
      </p:sp>
      <p:grpSp>
        <p:nvGrpSpPr>
          <p:cNvPr id="3089" name="Group 308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9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9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9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0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10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0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1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D6BF96D7-1F4A-2032-2E8C-22290BDB37E2}"/>
              </a:ext>
            </a:extLst>
          </p:cNvPr>
          <p:cNvPicPr>
            <a:picLocks noChangeAspect="1"/>
          </p:cNvPicPr>
          <p:nvPr/>
        </p:nvPicPr>
        <p:blipFill>
          <a:blip r:embed="rId3"/>
          <a:stretch>
            <a:fillRect/>
          </a:stretch>
        </p:blipFill>
        <p:spPr>
          <a:xfrm>
            <a:off x="4728790" y="81944"/>
            <a:ext cx="7137028" cy="6700236"/>
          </a:xfrm>
          <a:prstGeom prst="rect">
            <a:avLst/>
          </a:prstGeom>
        </p:spPr>
      </p:pic>
    </p:spTree>
    <p:extLst>
      <p:ext uri="{BB962C8B-B14F-4D97-AF65-F5344CB8AC3E}">
        <p14:creationId xmlns:p14="http://schemas.microsoft.com/office/powerpoint/2010/main" val="101620737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3F3-6666-503C-97C6-EF076A6A075E}"/>
              </a:ext>
            </a:extLst>
          </p:cNvPr>
          <p:cNvSpPr>
            <a:spLocks noGrp="1"/>
          </p:cNvSpPr>
          <p:nvPr>
            <p:ph type="title"/>
          </p:nvPr>
        </p:nvSpPr>
        <p:spPr>
          <a:xfrm>
            <a:off x="6503051" y="685424"/>
            <a:ext cx="4747088" cy="1478570"/>
          </a:xfrm>
        </p:spPr>
        <p:txBody>
          <a:bodyPr>
            <a:normAutofit/>
          </a:bodyPr>
          <a:lstStyle/>
          <a:p>
            <a:r>
              <a:rPr lang="en-US" sz="3300" dirty="0"/>
              <a:t>Investigate Stigmatization and Consequences</a:t>
            </a:r>
          </a:p>
        </p:txBody>
      </p:sp>
      <p:sp>
        <p:nvSpPr>
          <p:cNvPr id="4107" name="Round Diagonal Corner Rectangle 9">
            <a:extLst>
              <a:ext uri="{FF2B5EF4-FFF2-40B4-BE49-F238E27FC236}">
                <a16:creationId xmlns:a16="http://schemas.microsoft.com/office/drawing/2014/main" id="{8B451719-3D51-4EAE-BFF2-306B3D2E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4CD9431-AC39-D6DB-753D-96FFDE3E367B}"/>
              </a:ext>
            </a:extLst>
          </p:cNvPr>
          <p:cNvSpPr>
            <a:spLocks noGrp="1"/>
          </p:cNvSpPr>
          <p:nvPr>
            <p:ph idx="1"/>
          </p:nvPr>
        </p:nvSpPr>
        <p:spPr>
          <a:xfrm>
            <a:off x="6581109" y="2171430"/>
            <a:ext cx="4546860" cy="3792964"/>
          </a:xfrm>
        </p:spPr>
        <p:txBody>
          <a:bodyPr>
            <a:normAutofit fontScale="92500" lnSpcReduction="10000"/>
          </a:bodyPr>
          <a:lstStyle/>
          <a:p>
            <a:pPr marL="0" indent="0">
              <a:buNone/>
            </a:pPr>
            <a:r>
              <a:rPr lang="en-US" sz="1600" dirty="0"/>
              <a:t>Analyzing concerns about discussing mental health issues in the workplace highlights the impact of constant technology exposure on tech employees' mental well-being. The data shows that perceived consequences of discussing mental health are significantly higher than actual observed consequences, indicating a disconnect between employee fears and the realities faced by their coworkers. This gap underscores existing stigma and support structures within workplace culture and suggests that technology may exacerbate feelings of isolation and pressure. Furthermore, observed consequences for coworkers with mental health conditions reveal potential negative patterns in workplace dynamics, especially in remote work settings.</a:t>
            </a:r>
          </a:p>
        </p:txBody>
      </p:sp>
      <p:pic>
        <p:nvPicPr>
          <p:cNvPr id="4" name="Picture 3">
            <a:extLst>
              <a:ext uri="{FF2B5EF4-FFF2-40B4-BE49-F238E27FC236}">
                <a16:creationId xmlns:a16="http://schemas.microsoft.com/office/drawing/2014/main" id="{2D49EC0C-84AD-9F66-66CA-DD0AF12B0871}"/>
              </a:ext>
            </a:extLst>
          </p:cNvPr>
          <p:cNvPicPr>
            <a:picLocks noChangeAspect="1"/>
          </p:cNvPicPr>
          <p:nvPr/>
        </p:nvPicPr>
        <p:blipFill>
          <a:blip r:embed="rId4"/>
          <a:stretch>
            <a:fillRect/>
          </a:stretch>
        </p:blipFill>
        <p:spPr>
          <a:xfrm>
            <a:off x="798950" y="1210691"/>
            <a:ext cx="5340653" cy="3874265"/>
          </a:xfrm>
          <a:prstGeom prst="rect">
            <a:avLst/>
          </a:prstGeom>
        </p:spPr>
      </p:pic>
    </p:spTree>
    <p:extLst>
      <p:ext uri="{BB962C8B-B14F-4D97-AF65-F5344CB8AC3E}">
        <p14:creationId xmlns:p14="http://schemas.microsoft.com/office/powerpoint/2010/main" val="3470134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85DFE961-79FC-9017-CC75-26222A79642E}"/>
              </a:ext>
            </a:extLst>
          </p:cNvPr>
          <p:cNvSpPr>
            <a:spLocks noGrp="1"/>
          </p:cNvSpPr>
          <p:nvPr>
            <p:ph type="title"/>
          </p:nvPr>
        </p:nvSpPr>
        <p:spPr>
          <a:xfrm>
            <a:off x="1141413" y="618518"/>
            <a:ext cx="4459286" cy="1478570"/>
          </a:xfrm>
        </p:spPr>
        <p:txBody>
          <a:bodyPr>
            <a:normAutofit/>
          </a:bodyPr>
          <a:lstStyle/>
          <a:p>
            <a:r>
              <a:rPr lang="en-US" sz="2500" dirty="0"/>
              <a:t>Compare Willingness to Discuss Mental Health with Supervisors and Coworkers</a:t>
            </a:r>
          </a:p>
        </p:txBody>
      </p:sp>
      <p:sp>
        <p:nvSpPr>
          <p:cNvPr id="3" name="Content Placeholder 2">
            <a:extLst>
              <a:ext uri="{FF2B5EF4-FFF2-40B4-BE49-F238E27FC236}">
                <a16:creationId xmlns:a16="http://schemas.microsoft.com/office/drawing/2014/main" id="{10027B41-6639-4E8C-439F-93DF9D025C8C}"/>
              </a:ext>
            </a:extLst>
          </p:cNvPr>
          <p:cNvSpPr>
            <a:spLocks noGrp="1"/>
          </p:cNvSpPr>
          <p:nvPr>
            <p:ph idx="1"/>
          </p:nvPr>
        </p:nvSpPr>
        <p:spPr>
          <a:xfrm>
            <a:off x="1141412" y="2249487"/>
            <a:ext cx="4459287" cy="3965046"/>
          </a:xfrm>
        </p:spPr>
        <p:txBody>
          <a:bodyPr>
            <a:normAutofit fontScale="85000" lnSpcReduction="20000"/>
          </a:bodyPr>
          <a:lstStyle/>
          <a:p>
            <a:r>
              <a:rPr lang="en-US" sz="2000" dirty="0"/>
              <a:t>Evaluating the concerns related to discussing mental health issues in the workplace provides crucial insights into the impact of constant technology exposure on tech employees' mental well-being. By examining the perceived consequences of discussing mental health, one can identify existing stigma and support within the workplace culture, highlighting how technology may exacerbate feelings of isolation and pressure. Observed consequences for coworkers with mental health conditions reveal potential negative outcomes and patterns that reflect workplace dynamics, especially in remote work settings.</a:t>
            </a:r>
          </a:p>
        </p:txBody>
      </p:sp>
      <p:grpSp>
        <p:nvGrpSpPr>
          <p:cNvPr id="13" name="Group 12">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5"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6"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1"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6" name="Picture 5">
            <a:extLst>
              <a:ext uri="{FF2B5EF4-FFF2-40B4-BE49-F238E27FC236}">
                <a16:creationId xmlns:a16="http://schemas.microsoft.com/office/drawing/2014/main" id="{E0C0D5D8-C644-5980-ECAB-3EBBA21E66DE}"/>
              </a:ext>
            </a:extLst>
          </p:cNvPr>
          <p:cNvPicPr>
            <a:picLocks noChangeAspect="1"/>
          </p:cNvPicPr>
          <p:nvPr/>
        </p:nvPicPr>
        <p:blipFill>
          <a:blip r:embed="rId4"/>
          <a:stretch>
            <a:fillRect/>
          </a:stretch>
        </p:blipFill>
        <p:spPr>
          <a:xfrm>
            <a:off x="6157911" y="261047"/>
            <a:ext cx="5815147" cy="6335906"/>
          </a:xfrm>
          <a:prstGeom prst="rect">
            <a:avLst/>
          </a:prstGeom>
        </p:spPr>
      </p:pic>
    </p:spTree>
    <p:extLst>
      <p:ext uri="{BB962C8B-B14F-4D97-AF65-F5344CB8AC3E}">
        <p14:creationId xmlns:p14="http://schemas.microsoft.com/office/powerpoint/2010/main" val="1171149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dirty="0"/>
              <a:t>Analysis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037049" y="692345"/>
            <a:ext cx="6771746" cy="5561655"/>
          </a:xfrm>
        </p:spPr>
        <p:txBody>
          <a:bodyPr>
            <a:normAutofit fontScale="92500" lnSpcReduction="20000"/>
          </a:bodyPr>
          <a:lstStyle/>
          <a:p>
            <a:pPr marL="0" indent="0">
              <a:lnSpc>
                <a:spcPct val="110000"/>
              </a:lnSpc>
              <a:buNone/>
            </a:pPr>
            <a:r>
              <a:rPr lang="en-US" sz="2200" dirty="0"/>
              <a:t>Question 1: How does constant technology exposure affect tech employees' mental well-being, considering workplace culture, treatment accessibility, and remote work dynamics?</a:t>
            </a:r>
            <a:br>
              <a:rPr lang="en-US" sz="2200" dirty="0"/>
            </a:br>
            <a:br>
              <a:rPr lang="en-US" sz="2200" dirty="0"/>
            </a:br>
            <a:endParaRPr lang="en-US" sz="2200" dirty="0"/>
          </a:p>
          <a:p>
            <a:pPr marL="0" indent="0">
              <a:lnSpc>
                <a:spcPct val="110000"/>
              </a:lnSpc>
              <a:buNone/>
            </a:pPr>
            <a:r>
              <a:rPr lang="en-US" sz="2200" dirty="0"/>
              <a:t>The analysis reveals that mental health issues intermittently affect a significant portion of tech employees, with many seeking treatment at higher rates (62.6%) compared to non-tech workers. However, despite this awareness, challenges remain due to limited access to mental health resources and a prevalent stigma surrounding mental health discussions in the workplace. Tech employees often fear potential consequences of disclosing mental health struggles, even though the actual risks are lower than perceived, especially in remote work environments where isolation and pressure are more pronounced. To improve mental well-being and work performance, organizations must enhance resource availability, reduce stigma, and foster a supportive, open culture around mental health conversations.</a:t>
            </a:r>
          </a:p>
        </p:txBody>
      </p:sp>
    </p:spTree>
    <p:extLst>
      <p:ext uri="{BB962C8B-B14F-4D97-AF65-F5344CB8AC3E}">
        <p14:creationId xmlns:p14="http://schemas.microsoft.com/office/powerpoint/2010/main" val="862028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fontScale="90000"/>
          </a:bodyPr>
          <a:lstStyle/>
          <a:p>
            <a:pPr algn="ctr"/>
            <a:r>
              <a:rPr lang="en-US" sz="3000" dirty="0"/>
              <a:t>Q2. What is the relationship between physical activity and improved mental health outcomes in tech workers?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332929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1800" dirty="0"/>
              <a:t>Sleep Health and Lifestyle Dataset on Kaggle </a:t>
            </a:r>
          </a:p>
          <a:p>
            <a:pPr marL="0" indent="0">
              <a:lnSpc>
                <a:spcPct val="110000"/>
              </a:lnSpc>
              <a:buNone/>
            </a:pPr>
            <a:r>
              <a:rPr lang="en-US" sz="1800" dirty="0">
                <a:hlinkClick r:id="rId3"/>
              </a:rPr>
              <a:t>https://www.kaggle.com/datasets/uom190346a/sleep-health-and-lifestyle-dataset</a:t>
            </a:r>
            <a:endParaRPr lang="en-US" sz="1800" dirty="0"/>
          </a:p>
          <a:p>
            <a:pPr marL="0" indent="0">
              <a:lnSpc>
                <a:spcPct val="110000"/>
              </a:lnSpc>
              <a:buNone/>
            </a:pPr>
            <a:endParaRPr lang="en-US" sz="1800" dirty="0"/>
          </a:p>
          <a:p>
            <a:pPr marL="0" indent="0">
              <a:lnSpc>
                <a:spcPct val="110000"/>
              </a:lnSpc>
              <a:buNone/>
            </a:pPr>
            <a:r>
              <a:rPr lang="en-US" sz="1800" dirty="0"/>
              <a:t>I found the 'Sleep Health and Lifestyle Dataset' on Kaggle to be incredibly insightful. It contains valuable information on various factors such as sleep patterns, lifestyle choices, and demographics. These metrics provide a comprehensive view that is helpful for analyzing sleep health trends and their correlations with lifestyle habits</a:t>
            </a:r>
          </a:p>
          <a:p>
            <a:pPr marL="0" indent="0">
              <a:lnSpc>
                <a:spcPct val="110000"/>
              </a:lnSpc>
              <a:buNone/>
            </a:pPr>
            <a:endParaRPr lang="en-US" sz="1800" dirty="0"/>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2343790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94" name="Group 93">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5" name="Group 94">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7"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08"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9"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0"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1"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2"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3"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4"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5"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6"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7"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8"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9"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0"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1"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2"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3"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4"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5"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6"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7"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8"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9"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0"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1"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2"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3"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96" name="Group 95">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7"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8"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9"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0"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1"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2"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3"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4"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5"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6"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sp>
        <p:nvSpPr>
          <p:cNvPr id="135" name="Rectangle 13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7" name="Group 13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8" name="Group 13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5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5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6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6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39" name="Group 13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17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useBgFill="1">
        <p:nvSpPr>
          <p:cNvPr id="18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D2DC5D1-787A-EFD6-123C-9DEEBB1E7CB6}"/>
              </a:ext>
            </a:extLst>
          </p:cNvPr>
          <p:cNvPicPr>
            <a:picLocks noChangeAspect="1"/>
          </p:cNvPicPr>
          <p:nvPr/>
        </p:nvPicPr>
        <p:blipFill>
          <a:blip r:embed="rId3"/>
          <a:stretch>
            <a:fillRect/>
          </a:stretch>
        </p:blipFill>
        <p:spPr>
          <a:xfrm>
            <a:off x="1118988" y="1607836"/>
            <a:ext cx="6112382" cy="3636866"/>
          </a:xfrm>
          <a:prstGeom prst="rect">
            <a:avLst/>
          </a:prstGeom>
        </p:spPr>
      </p:pic>
      <p:sp>
        <p:nvSpPr>
          <p:cNvPr id="4" name="TextBox 3">
            <a:extLst>
              <a:ext uri="{FF2B5EF4-FFF2-40B4-BE49-F238E27FC236}">
                <a16:creationId xmlns:a16="http://schemas.microsoft.com/office/drawing/2014/main" id="{E85ABBED-A1FE-FB7B-761E-54D233512B67}"/>
              </a:ext>
            </a:extLst>
          </p:cNvPr>
          <p:cNvSpPr txBox="1"/>
          <p:nvPr/>
        </p:nvSpPr>
        <p:spPr>
          <a:xfrm>
            <a:off x="8036040" y="636588"/>
            <a:ext cx="3558269" cy="5154613"/>
          </a:xfrm>
          <a:prstGeom prst="rect">
            <a:avLst/>
          </a:prstGeom>
        </p:spPr>
        <p:txBody>
          <a:bodyPr vert="horz" lIns="91440" tIns="45720" rIns="91440" bIns="45720" rtlCol="0">
            <a:normAutofit fontScale="92500"/>
          </a:bodyPr>
          <a:lstStyle/>
          <a:p>
            <a:pPr defTabSz="914400">
              <a:lnSpc>
                <a:spcPct val="110000"/>
              </a:lnSpc>
              <a:spcAft>
                <a:spcPts val="600"/>
              </a:spcAft>
              <a:buSzPct val="125000"/>
            </a:pPr>
            <a:r>
              <a:rPr lang="en-US" sz="1600" dirty="0">
                <a:solidFill>
                  <a:srgbClr val="FFFFFF"/>
                </a:solidFill>
              </a:rPr>
              <a:t>Physical Activity Level vs. Stress Level :</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We observed a negative correlation between physical activity levels and stress levels. With the new filtered data, we expect this trend to persist.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For the remaining occupations like Software Engineers and Engineers, their stress levels may show clearer declines with higher physical activity, given that these professions are often sedentary, and physical activity can provide a significant mental health benefit.</a:t>
            </a:r>
          </a:p>
          <a:p>
            <a:pPr indent="-228600" defTabSz="914400">
              <a:lnSpc>
                <a:spcPct val="110000"/>
              </a:lnSpc>
              <a:spcAft>
                <a:spcPts val="600"/>
              </a:spcAft>
              <a:buSzPct val="125000"/>
              <a:buFont typeface="Arial" panose="020B0604020202020204" pitchFamily="34" charset="0"/>
              <a:buChar char="•"/>
            </a:pPr>
            <a:r>
              <a:rPr lang="en-US" sz="1600" dirty="0">
                <a:solidFill>
                  <a:srgbClr val="FFFFFF"/>
                </a:solidFill>
              </a:rPr>
              <a:t>Analysis: The relationship between physical activity and stress reduction should remain visible or even more pronounced in the filtered group, confirming that engaging in regular physical activity helps mitigate stress, especially in professions with a sedentary nature like engineering and sales.</a:t>
            </a:r>
          </a:p>
        </p:txBody>
      </p:sp>
    </p:spTree>
    <p:extLst>
      <p:ext uri="{BB962C8B-B14F-4D97-AF65-F5344CB8AC3E}">
        <p14:creationId xmlns:p14="http://schemas.microsoft.com/office/powerpoint/2010/main" val="1922417794"/>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6" name="Group 15">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8"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9"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0"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5"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7" name="Group 16">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8"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sp useBgFill="1">
        <p:nvSpPr>
          <p:cNvPr id="56" name="Rectangle 5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8AD5D30-61CD-75A2-B35C-CA53A29B5ACB}"/>
              </a:ext>
            </a:extLst>
          </p:cNvPr>
          <p:cNvSpPr txBox="1"/>
          <p:nvPr/>
        </p:nvSpPr>
        <p:spPr>
          <a:xfrm>
            <a:off x="801464" y="280318"/>
            <a:ext cx="2851417" cy="147857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200" cap="all" dirty="0">
                <a:solidFill>
                  <a:srgbClr val="FFFFFF"/>
                </a:solidFill>
                <a:latin typeface="+mj-lt"/>
                <a:ea typeface="+mj-ea"/>
                <a:cs typeface="+mj-cs"/>
              </a:rPr>
              <a:t>Daily Steps vs. Sleep Quality </a:t>
            </a:r>
          </a:p>
        </p:txBody>
      </p:sp>
      <p:sp>
        <p:nvSpPr>
          <p:cNvPr id="7" name="TextBox 6">
            <a:extLst>
              <a:ext uri="{FF2B5EF4-FFF2-40B4-BE49-F238E27FC236}">
                <a16:creationId xmlns:a16="http://schemas.microsoft.com/office/drawing/2014/main" id="{3BF5249F-9854-72F0-9A8E-310FF469E066}"/>
              </a:ext>
            </a:extLst>
          </p:cNvPr>
          <p:cNvSpPr txBox="1"/>
          <p:nvPr/>
        </p:nvSpPr>
        <p:spPr>
          <a:xfrm>
            <a:off x="820514" y="1524328"/>
            <a:ext cx="2862444" cy="4593008"/>
          </a:xfrm>
          <a:prstGeom prst="rect">
            <a:avLst/>
          </a:prstGeom>
        </p:spPr>
        <p:txBody>
          <a:bodyPr vert="horz" lIns="91440" tIns="45720" rIns="91440" bIns="45720" rtlCol="0">
            <a:normAutofit fontScale="40000" lnSpcReduction="20000"/>
          </a:bodyPr>
          <a:lstStyle/>
          <a:p>
            <a:pPr defTabSz="914400">
              <a:lnSpc>
                <a:spcPct val="110000"/>
              </a:lnSpc>
              <a:spcAft>
                <a:spcPts val="600"/>
              </a:spcAft>
              <a:buSzPct val="125000"/>
            </a:pPr>
            <a:r>
              <a:rPr lang="en-US" sz="900" dirty="0">
                <a:solidFill>
                  <a:srgbClr val="FFFFFF"/>
                </a:solidFill>
              </a:rPr>
              <a:t> </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More daily steps were correlated with better sleep quality. After filtering out some occupations, this correlation should still be relevant but might show more consistency across the remaining tech-related professions.</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Tech workers like Software Engineers and Engineers, who generally work long hours in front of screens, can benefit from physical activity, particularly in terms of improved sleep. Increased daily steps are likely to contribute to better sleep quality in these roles due to the positive effects of exercise on reducing stress, improving cardiovascular health, and promoting better sleep cycles.</a:t>
            </a:r>
          </a:p>
          <a:p>
            <a:pPr indent="-228600" defTabSz="914400">
              <a:lnSpc>
                <a:spcPct val="110000"/>
              </a:lnSpc>
              <a:spcAft>
                <a:spcPts val="600"/>
              </a:spcAft>
              <a:buSzPct val="125000"/>
              <a:buFont typeface="Arial" panose="020B0604020202020204" pitchFamily="34" charset="0"/>
              <a:buChar char="•"/>
            </a:pPr>
            <a:r>
              <a:rPr lang="en-US" sz="2500" dirty="0">
                <a:solidFill>
                  <a:srgbClr val="FFFFFF"/>
                </a:solidFill>
              </a:rPr>
              <a:t>Analysis: With the filtered data, the relationship between daily steps and sleep quality is expected to become clearer. Occupations like software engineering, which are highly sedentary, are more likely to exhibit improvements in sleep quality as their physical activity increases. This reinforces the notion that even light physical activities like walking can significantly improve sleep and, consequently, mental health in tech professions.</a:t>
            </a:r>
          </a:p>
        </p:txBody>
      </p:sp>
      <p:grpSp>
        <p:nvGrpSpPr>
          <p:cNvPr id="64" name="Group 6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8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3" name="Picture 2" descr="A graph of green bars&#10;&#10;Description automatically generated">
            <a:extLst>
              <a:ext uri="{FF2B5EF4-FFF2-40B4-BE49-F238E27FC236}">
                <a16:creationId xmlns:a16="http://schemas.microsoft.com/office/drawing/2014/main" id="{395FB9FC-959D-3D2F-256D-B06EF2876D2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43863829"/>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C786DB-154B-3093-F306-ADEE6BFC1008}"/>
              </a:ext>
            </a:extLst>
          </p:cNvPr>
          <p:cNvSpPr txBox="1"/>
          <p:nvPr/>
        </p:nvSpPr>
        <p:spPr>
          <a:xfrm>
            <a:off x="1719072" y="1014984"/>
            <a:ext cx="8110728" cy="830997"/>
          </a:xfrm>
          <a:prstGeom prst="rect">
            <a:avLst/>
          </a:prstGeom>
          <a:noFill/>
        </p:spPr>
        <p:txBody>
          <a:bodyPr wrap="square" rtlCol="0">
            <a:spAutoFit/>
          </a:bodyPr>
          <a:lstStyle/>
          <a:p>
            <a:r>
              <a:rPr lang="en-US" sz="4800" dirty="0"/>
              <a:t>Analysis: </a:t>
            </a:r>
          </a:p>
        </p:txBody>
      </p:sp>
      <p:sp>
        <p:nvSpPr>
          <p:cNvPr id="3" name="TextBox 2">
            <a:extLst>
              <a:ext uri="{FF2B5EF4-FFF2-40B4-BE49-F238E27FC236}">
                <a16:creationId xmlns:a16="http://schemas.microsoft.com/office/drawing/2014/main" id="{34ECEDEE-BED8-AFF1-C84C-DF07AF6837A5}"/>
              </a:ext>
            </a:extLst>
          </p:cNvPr>
          <p:cNvSpPr txBox="1"/>
          <p:nvPr/>
        </p:nvSpPr>
        <p:spPr>
          <a:xfrm>
            <a:off x="1399032" y="2660904"/>
            <a:ext cx="9537192" cy="2862322"/>
          </a:xfrm>
          <a:prstGeom prst="rect">
            <a:avLst/>
          </a:prstGeom>
          <a:noFill/>
        </p:spPr>
        <p:txBody>
          <a:bodyPr wrap="square" rtlCol="0">
            <a:spAutoFit/>
          </a:bodyPr>
          <a:lstStyle/>
          <a:p>
            <a:r>
              <a:rPr lang="en-US" dirty="0"/>
              <a:t>Stress Reduction through Activity: Tech workers and those in sedentary roles can benefit greatly from increasing their physical activity levels. The filtered dataset helps focus on these roles, where physical activity may not only improve physical health but also significantly reduce stress. Better Sleep through Steps: As most of the remaining occupations (software engineers, engineers) involve long hours of sitting, the data shows that adding physical activity (e.g., through walking) has a positive impact on sleep quality. Better sleep leads to improved overall mental health, reduced anxiety, and greater work productivity. In summary, the filtered dataset supports the same trends but allows for clearer analysis by focusing on tech-related occupations. Increased physical activity continues to demonstrate a strong correlation with lower stress and improved sleep, especially in roles that are predominantly sedentary.</a:t>
            </a:r>
          </a:p>
        </p:txBody>
      </p:sp>
    </p:spTree>
    <p:extLst>
      <p:ext uri="{BB962C8B-B14F-4D97-AF65-F5344CB8AC3E}">
        <p14:creationId xmlns:p14="http://schemas.microsoft.com/office/powerpoint/2010/main" val="2615186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33B46D5-42D5-4194-B895-B45DCFF2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8896DCC-8879-4CF3-BB2D-0C535C80597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281238" cy="5289551"/>
            <a:chOff x="0" y="-1"/>
            <a:chExt cx="2281238" cy="5289551"/>
          </a:xfrm>
        </p:grpSpPr>
        <p:sp>
          <p:nvSpPr>
            <p:cNvPr id="10" name="Rectangle 9">
              <a:extLst>
                <a:ext uri="{FF2B5EF4-FFF2-40B4-BE49-F238E27FC236}">
                  <a16:creationId xmlns:a16="http://schemas.microsoft.com/office/drawing/2014/main" id="{534630B0-6EE6-4DFE-9FC5-0988FED6CB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2"/>
              <a:ext cx="23813" cy="2181225"/>
            </a:xfrm>
            <a:prstGeom prst="rect">
              <a:avLst/>
            </a:pr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605C0C27-BDE8-4899-B838-C0DC2EAB8C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2" name="Freeform 7">
              <a:extLst>
                <a:ext uri="{FF2B5EF4-FFF2-40B4-BE49-F238E27FC236}">
                  <a16:creationId xmlns:a16="http://schemas.microsoft.com/office/drawing/2014/main" id="{EDC3E8DB-0AA9-4C49-A986-24A6D44A52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7"/>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Rectangle 12">
              <a:extLst>
                <a:ext uri="{FF2B5EF4-FFF2-40B4-BE49-F238E27FC236}">
                  <a16:creationId xmlns:a16="http://schemas.microsoft.com/office/drawing/2014/main" id="{334CA156-4C5B-4EAD-99BC-E2C734D5A5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4"/>
              <a:ext cx="28575" cy="4481513"/>
            </a:xfrm>
            <a:prstGeom prst="rect">
              <a:avLst/>
            </a:pr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9">
              <a:extLst>
                <a:ext uri="{FF2B5EF4-FFF2-40B4-BE49-F238E27FC236}">
                  <a16:creationId xmlns:a16="http://schemas.microsoft.com/office/drawing/2014/main" id="{5E568387-0266-4411-9330-8E9CD9B82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10">
              <a:extLst>
                <a:ext uri="{FF2B5EF4-FFF2-40B4-BE49-F238E27FC236}">
                  <a16:creationId xmlns:a16="http://schemas.microsoft.com/office/drawing/2014/main" id="{C84DAA3E-ACD2-4620-8906-7C7280CEBC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4"/>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1">
              <a:extLst>
                <a:ext uri="{FF2B5EF4-FFF2-40B4-BE49-F238E27FC236}">
                  <a16:creationId xmlns:a16="http://schemas.microsoft.com/office/drawing/2014/main" id="{2D86F227-CF83-476B-B657-D6B0C53B3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7"/>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2">
              <a:extLst>
                <a:ext uri="{FF2B5EF4-FFF2-40B4-BE49-F238E27FC236}">
                  <a16:creationId xmlns:a16="http://schemas.microsoft.com/office/drawing/2014/main" id="{14934B78-B04C-4CFA-A64D-EFA402E14E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2"/>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3">
              <a:extLst>
                <a:ext uri="{FF2B5EF4-FFF2-40B4-BE49-F238E27FC236}">
                  <a16:creationId xmlns:a16="http://schemas.microsoft.com/office/drawing/2014/main" id="{60B3248E-2504-49B9-879B-D0158482C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4"/>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4">
              <a:extLst>
                <a:ext uri="{FF2B5EF4-FFF2-40B4-BE49-F238E27FC236}">
                  <a16:creationId xmlns:a16="http://schemas.microsoft.com/office/drawing/2014/main" id="{CA4F4223-FB0B-4CA0-8913-341EDCD78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1"/>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5">
              <a:extLst>
                <a:ext uri="{FF2B5EF4-FFF2-40B4-BE49-F238E27FC236}">
                  <a16:creationId xmlns:a16="http://schemas.microsoft.com/office/drawing/2014/main" id="{42327D55-3076-45A9-8C23-54CC450F3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6">
              <a:extLst>
                <a:ext uri="{FF2B5EF4-FFF2-40B4-BE49-F238E27FC236}">
                  <a16:creationId xmlns:a16="http://schemas.microsoft.com/office/drawing/2014/main" id="{10BA2659-760C-445C-96A9-155F0BF09F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7">
              <a:extLst>
                <a:ext uri="{FF2B5EF4-FFF2-40B4-BE49-F238E27FC236}">
                  <a16:creationId xmlns:a16="http://schemas.microsoft.com/office/drawing/2014/main" id="{9EF5E6EC-49CF-43A0-8ED2-136FCDCAD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2"/>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8">
              <a:extLst>
                <a:ext uri="{FF2B5EF4-FFF2-40B4-BE49-F238E27FC236}">
                  <a16:creationId xmlns:a16="http://schemas.microsoft.com/office/drawing/2014/main" id="{F4A1A617-AE8C-49B0-9B78-F0E2BFB2BD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49"/>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9">
              <a:extLst>
                <a:ext uri="{FF2B5EF4-FFF2-40B4-BE49-F238E27FC236}">
                  <a16:creationId xmlns:a16="http://schemas.microsoft.com/office/drawing/2014/main" id="{4B1C21A9-2A27-4BA8-AB2C-E2F23D93F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2"/>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20">
              <a:extLst>
                <a:ext uri="{FF2B5EF4-FFF2-40B4-BE49-F238E27FC236}">
                  <a16:creationId xmlns:a16="http://schemas.microsoft.com/office/drawing/2014/main" id="{803E4DF0-86BE-4F7B-99D9-A4DAF790A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1">
              <a:extLst>
                <a:ext uri="{FF2B5EF4-FFF2-40B4-BE49-F238E27FC236}">
                  <a16:creationId xmlns:a16="http://schemas.microsoft.com/office/drawing/2014/main" id="{324C4266-1501-454D-A3A2-C60585E379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2"/>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24">
              <a:extLst>
                <a:ext uri="{FF2B5EF4-FFF2-40B4-BE49-F238E27FC236}">
                  <a16:creationId xmlns:a16="http://schemas.microsoft.com/office/drawing/2014/main" id="{335F4B74-90BA-4372-9744-660DE1DAE6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7"/>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5">
              <a:extLst>
                <a:ext uri="{FF2B5EF4-FFF2-40B4-BE49-F238E27FC236}">
                  <a16:creationId xmlns:a16="http://schemas.microsoft.com/office/drawing/2014/main" id="{676BC228-1D88-4E9F-A39C-485245F38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2"/>
              <a:ext cx="133350" cy="266700"/>
            </a:xfrm>
            <a:custGeom>
              <a:avLst/>
              <a:gdLst/>
              <a:ahLst/>
              <a:cxnLst/>
              <a:rect l="0" t="0" r="r" b="b"/>
              <a:pathLst>
                <a:path w="84" h="168">
                  <a:moveTo>
                    <a:pt x="69" y="168"/>
                  </a:moveTo>
                  <a:lnTo>
                    <a:pt x="0" y="6"/>
                  </a:lnTo>
                  <a:lnTo>
                    <a:pt x="12" y="0"/>
                  </a:lnTo>
                  <a:lnTo>
                    <a:pt x="84" y="162"/>
                  </a:lnTo>
                  <a:lnTo>
                    <a:pt x="69" y="168"/>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6">
              <a:extLst>
                <a:ext uri="{FF2B5EF4-FFF2-40B4-BE49-F238E27FC236}">
                  <a16:creationId xmlns:a16="http://schemas.microsoft.com/office/drawing/2014/main" id="{82C283AD-515F-427B-A581-F1EC42B2F8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4"/>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7">
              <a:extLst>
                <a:ext uri="{FF2B5EF4-FFF2-40B4-BE49-F238E27FC236}">
                  <a16:creationId xmlns:a16="http://schemas.microsoft.com/office/drawing/2014/main" id="{A211013C-44EA-4C7F-867A-70F84606A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49"/>
              <a:ext cx="133350" cy="269875"/>
            </a:xfrm>
            <a:custGeom>
              <a:avLst/>
              <a:gdLst/>
              <a:ahLst/>
              <a:cxnLst/>
              <a:rect l="0" t="0" r="r" b="b"/>
              <a:pathLst>
                <a:path w="84" h="170">
                  <a:moveTo>
                    <a:pt x="12" y="170"/>
                  </a:moveTo>
                  <a:lnTo>
                    <a:pt x="0" y="164"/>
                  </a:lnTo>
                  <a:lnTo>
                    <a:pt x="69" y="0"/>
                  </a:lnTo>
                  <a:lnTo>
                    <a:pt x="84" y="6"/>
                  </a:lnTo>
                  <a:lnTo>
                    <a:pt x="12" y="170"/>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8">
              <a:extLst>
                <a:ext uri="{FF2B5EF4-FFF2-40B4-BE49-F238E27FC236}">
                  <a16:creationId xmlns:a16="http://schemas.microsoft.com/office/drawing/2014/main" id="{5A091894-50E1-4B1B-94B2-693B5DC5A0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7"/>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9">
              <a:extLst>
                <a:ext uri="{FF2B5EF4-FFF2-40B4-BE49-F238E27FC236}">
                  <a16:creationId xmlns:a16="http://schemas.microsoft.com/office/drawing/2014/main" id="{33665320-A7B0-4BE7-B587-654A5E130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2"/>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36">
              <a:extLst>
                <a:ext uri="{FF2B5EF4-FFF2-40B4-BE49-F238E27FC236}">
                  <a16:creationId xmlns:a16="http://schemas.microsoft.com/office/drawing/2014/main" id="{5E731000-CA59-41D5-BBAF-4CF0C93CC0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2"/>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37">
              <a:extLst>
                <a:ext uri="{FF2B5EF4-FFF2-40B4-BE49-F238E27FC236}">
                  <a16:creationId xmlns:a16="http://schemas.microsoft.com/office/drawing/2014/main" id="{3ADE52FC-89F2-4DE3-90F2-23F8A19B5F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7"/>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38">
              <a:extLst>
                <a:ext uri="{FF2B5EF4-FFF2-40B4-BE49-F238E27FC236}">
                  <a16:creationId xmlns:a16="http://schemas.microsoft.com/office/drawing/2014/main" id="{C598494B-717D-4E29-9D55-F0FEF36C02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2"/>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9">
              <a:extLst>
                <a:ext uri="{FF2B5EF4-FFF2-40B4-BE49-F238E27FC236}">
                  <a16:creationId xmlns:a16="http://schemas.microsoft.com/office/drawing/2014/main" id="{4E748B28-C809-4A72-BA26-B42706005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2"/>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40">
              <a:extLst>
                <a:ext uri="{FF2B5EF4-FFF2-40B4-BE49-F238E27FC236}">
                  <a16:creationId xmlns:a16="http://schemas.microsoft.com/office/drawing/2014/main" id="{1B55B6D8-6E87-41B4-8C20-4C59AB35B0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7"/>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41">
              <a:extLst>
                <a:ext uri="{FF2B5EF4-FFF2-40B4-BE49-F238E27FC236}">
                  <a16:creationId xmlns:a16="http://schemas.microsoft.com/office/drawing/2014/main" id="{8AF0CB98-D797-4C0F-B534-B53FFEC580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7"/>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42">
              <a:extLst>
                <a:ext uri="{FF2B5EF4-FFF2-40B4-BE49-F238E27FC236}">
                  <a16:creationId xmlns:a16="http://schemas.microsoft.com/office/drawing/2014/main" id="{8161F426-0884-4746-ADFB-ED2E8ED5E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4"/>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43">
              <a:extLst>
                <a:ext uri="{FF2B5EF4-FFF2-40B4-BE49-F238E27FC236}">
                  <a16:creationId xmlns:a16="http://schemas.microsoft.com/office/drawing/2014/main" id="{9FB6AEF0-B7A7-4C34-8BCA-D1939E5C0F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7"/>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44">
              <a:extLst>
                <a:ext uri="{FF2B5EF4-FFF2-40B4-BE49-F238E27FC236}">
                  <a16:creationId xmlns:a16="http://schemas.microsoft.com/office/drawing/2014/main" id="{C4221C70-D5F8-42A7-B0AF-B63791EFA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4"/>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57">
              <a:extLst>
                <a:ext uri="{FF2B5EF4-FFF2-40B4-BE49-F238E27FC236}">
                  <a16:creationId xmlns:a16="http://schemas.microsoft.com/office/drawing/2014/main" id="{4C075733-AA99-4CB2-934E-9F42E6FC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4"/>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58">
              <a:extLst>
                <a:ext uri="{FF2B5EF4-FFF2-40B4-BE49-F238E27FC236}">
                  <a16:creationId xmlns:a16="http://schemas.microsoft.com/office/drawing/2014/main" id="{266B426D-F5FB-456F-84B5-2DACFEA7AB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2"/>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rgbClr val="FFFFFF">
                <a:alpha val="70000"/>
              </a:srgbClr>
            </a:solid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45" name="Round Diagonal Corner Rectangle 6">
            <a:extLst>
              <a:ext uri="{FF2B5EF4-FFF2-40B4-BE49-F238E27FC236}">
                <a16:creationId xmlns:a16="http://schemas.microsoft.com/office/drawing/2014/main" id="{083A6575-45DF-4CD7-8E7D-50E51B82D5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1680" y="808057"/>
            <a:ext cx="9370695"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072872-C6FF-6D32-8F26-2E77698AA811}"/>
              </a:ext>
            </a:extLst>
          </p:cNvPr>
          <p:cNvPicPr>
            <a:picLocks noChangeAspect="1"/>
          </p:cNvPicPr>
          <p:nvPr/>
        </p:nvPicPr>
        <p:blipFill>
          <a:blip r:embed="rId3"/>
          <a:stretch>
            <a:fillRect/>
          </a:stretch>
        </p:blipFill>
        <p:spPr>
          <a:xfrm>
            <a:off x="2397263" y="1136606"/>
            <a:ext cx="8595864" cy="4577297"/>
          </a:xfrm>
          <a:prstGeom prst="rect">
            <a:avLst/>
          </a:prstGeom>
        </p:spPr>
      </p:pic>
    </p:spTree>
    <p:extLst>
      <p:ext uri="{BB962C8B-B14F-4D97-AF65-F5344CB8AC3E}">
        <p14:creationId xmlns:p14="http://schemas.microsoft.com/office/powerpoint/2010/main" val="2982506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15" name="Group 14">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6"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8"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7"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Q3: What is the correlation between company size and mental health issues among employees?</a:t>
            </a:r>
          </a:p>
        </p:txBody>
      </p:sp>
      <p:sp>
        <p:nvSpPr>
          <p:cNvPr id="6" name="Subtitle 5">
            <a:extLst>
              <a:ext uri="{FF2B5EF4-FFF2-40B4-BE49-F238E27FC236}">
                <a16:creationId xmlns:a16="http://schemas.microsoft.com/office/drawing/2014/main" id="{8CB9A402-09D1-1879-1C08-881E5F223BD2}"/>
              </a:ext>
            </a:extLst>
          </p:cNvPr>
          <p:cNvSpPr>
            <a:spLocks noGrp="1"/>
          </p:cNvSpPr>
          <p:nvPr>
            <p:ph type="subTitle" idx="1"/>
          </p:nvPr>
        </p:nvSpPr>
        <p:spPr>
          <a:xfrm>
            <a:off x="2667001" y="3602038"/>
            <a:ext cx="6857999" cy="953029"/>
          </a:xfrm>
        </p:spPr>
        <p:txBody>
          <a:bodyPr>
            <a:normAutofit/>
          </a:bodyPr>
          <a:lstStyle/>
          <a:p>
            <a:pPr algn="ctr"/>
            <a:endParaRPr lang="en-US"/>
          </a:p>
        </p:txBody>
      </p:sp>
    </p:spTree>
    <p:extLst>
      <p:ext uri="{BB962C8B-B14F-4D97-AF65-F5344CB8AC3E}">
        <p14:creationId xmlns:p14="http://schemas.microsoft.com/office/powerpoint/2010/main" val="62324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CC6B5C7-A4E8-33DC-A48D-3D7DC8D5DD5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How company size might interfere with mental Health</a:t>
            </a:r>
          </a:p>
        </p:txBody>
      </p:sp>
      <p:sp>
        <p:nvSpPr>
          <p:cNvPr id="3" name="Content Placeholder 2">
            <a:extLst>
              <a:ext uri="{FF2B5EF4-FFF2-40B4-BE49-F238E27FC236}">
                <a16:creationId xmlns:a16="http://schemas.microsoft.com/office/drawing/2014/main" id="{E3B34A9D-16CE-4783-5F7F-7CDC2A7A103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According to my scatter plots, linear regression, and R squared value there isn't a correlation between size of the company and work interfering with mental health.</a:t>
            </a:r>
          </a:p>
        </p:txBody>
      </p:sp>
      <p:grpSp>
        <p:nvGrpSpPr>
          <p:cNvPr id="8" name="Group 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6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descr="A group of graphs with red and blue lines&#10;&#10;Description automatically generated">
            <a:extLst>
              <a:ext uri="{FF2B5EF4-FFF2-40B4-BE49-F238E27FC236}">
                <a16:creationId xmlns:a16="http://schemas.microsoft.com/office/drawing/2014/main" id="{71A0B0CB-A712-A77F-56B8-7EFB9C8CCA2B}"/>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1017228743"/>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BCB24E6-8070-4956-2669-041CFA3AE855}"/>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 </a:t>
            </a:r>
            <a:br>
              <a:rPr lang="en-US" sz="2800" dirty="0">
                <a:solidFill>
                  <a:srgbClr val="FFFFFF"/>
                </a:solidFill>
              </a:rPr>
            </a:br>
            <a:r>
              <a:rPr lang="en-US" sz="2800" dirty="0">
                <a:solidFill>
                  <a:srgbClr val="FFFFFF"/>
                </a:solidFill>
              </a:rPr>
              <a:t>vs </a:t>
            </a:r>
            <a:br>
              <a:rPr lang="en-US" sz="2800" dirty="0">
                <a:solidFill>
                  <a:srgbClr val="FFFFFF"/>
                </a:solidFill>
              </a:rPr>
            </a:br>
            <a:r>
              <a:rPr lang="en-US" sz="2800" dirty="0">
                <a:solidFill>
                  <a:srgbClr val="FFFFFF"/>
                </a:solidFill>
              </a:rPr>
              <a:t>work interference</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E0CC649-1E40-0011-9CC6-41F12BE3B33E}"/>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86140E44-46C4-AA9E-FD43-B6024B641DAE}"/>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As you can see it doesn’t matter what size your company is. Work will always sometimes interfere with your mental health.</a:t>
            </a:r>
          </a:p>
        </p:txBody>
      </p:sp>
    </p:spTree>
    <p:extLst>
      <p:ext uri="{BB962C8B-B14F-4D97-AF65-F5344CB8AC3E}">
        <p14:creationId xmlns:p14="http://schemas.microsoft.com/office/powerpoint/2010/main" val="1009696014"/>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3" name="Group 12">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6"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7"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2"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4" name="Group 13">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5"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3"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D476A92-80C9-BCD3-8B00-4BBBF1F583C1}"/>
              </a:ext>
            </a:extLst>
          </p:cNvPr>
          <p:cNvSpPr>
            <a:spLocks noGrp="1"/>
          </p:cNvSpPr>
          <p:nvPr>
            <p:ph type="title"/>
          </p:nvPr>
        </p:nvSpPr>
        <p:spPr>
          <a:xfrm>
            <a:off x="8036041" y="618518"/>
            <a:ext cx="3281003" cy="1478570"/>
          </a:xfrm>
        </p:spPr>
        <p:txBody>
          <a:bodyPr anchor="b">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remote work opportunities</a:t>
            </a:r>
          </a:p>
        </p:txBody>
      </p:sp>
      <p:sp useBgFill="1">
        <p:nvSpPr>
          <p:cNvPr id="5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2E3DBBA-A817-A949-7D93-CA26256F4D98}"/>
              </a:ext>
            </a:extLst>
          </p:cNvPr>
          <p:cNvPicPr>
            <a:picLocks noChangeAspect="1"/>
          </p:cNvPicPr>
          <p:nvPr/>
        </p:nvPicPr>
        <p:blipFill>
          <a:blip r:embed="rId3"/>
          <a:stretch>
            <a:fillRect/>
          </a:stretch>
        </p:blipFill>
        <p:spPr>
          <a:xfrm>
            <a:off x="1118988" y="1600195"/>
            <a:ext cx="6112382" cy="3652148"/>
          </a:xfrm>
          <a:prstGeom prst="rect">
            <a:avLst/>
          </a:prstGeom>
        </p:spPr>
      </p:pic>
      <p:sp>
        <p:nvSpPr>
          <p:cNvPr id="3" name="Content Placeholder 2">
            <a:extLst>
              <a:ext uri="{FF2B5EF4-FFF2-40B4-BE49-F238E27FC236}">
                <a16:creationId xmlns:a16="http://schemas.microsoft.com/office/drawing/2014/main" id="{6C7F1E2C-B90D-0041-BA52-6CD51B2D929C}"/>
              </a:ext>
            </a:extLst>
          </p:cNvPr>
          <p:cNvSpPr>
            <a:spLocks noGrp="1"/>
          </p:cNvSpPr>
          <p:nvPr>
            <p:ph idx="1"/>
          </p:nvPr>
        </p:nvSpPr>
        <p:spPr>
          <a:xfrm>
            <a:off x="8036041" y="2249487"/>
            <a:ext cx="3281004" cy="3541714"/>
          </a:xfrm>
        </p:spPr>
        <p:txBody>
          <a:bodyPr>
            <a:normAutofit/>
          </a:bodyPr>
          <a:lstStyle/>
          <a:p>
            <a:pPr marL="0" indent="0">
              <a:buNone/>
            </a:pPr>
            <a:r>
              <a:rPr lang="en-US" sz="2000" dirty="0">
                <a:solidFill>
                  <a:srgbClr val="FFFFFF"/>
                </a:solidFill>
              </a:rPr>
              <a:t>The larger the company the less work from home opportunities are available.</a:t>
            </a:r>
          </a:p>
        </p:txBody>
      </p:sp>
    </p:spTree>
    <p:extLst>
      <p:ext uri="{BB962C8B-B14F-4D97-AF65-F5344CB8AC3E}">
        <p14:creationId xmlns:p14="http://schemas.microsoft.com/office/powerpoint/2010/main" val="1291763777"/>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8F14190-E28F-F0AC-8ACB-2FD2FEFF613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CD201639-117D-419A-B6FA-F0E029E8F3A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gets larger the number of companies providing mental health benefits increases. </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65968609-61E0-CE01-E268-661735D442DF}"/>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4209855933"/>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1D31B4F-4C7D-57F8-8981-BA6459867E20}"/>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benefits</a:t>
            </a:r>
          </a:p>
        </p:txBody>
      </p:sp>
      <p:sp>
        <p:nvSpPr>
          <p:cNvPr id="3" name="Content Placeholder 2">
            <a:extLst>
              <a:ext uri="{FF2B5EF4-FFF2-40B4-BE49-F238E27FC236}">
                <a16:creationId xmlns:a16="http://schemas.microsoft.com/office/drawing/2014/main" id="{55E37E26-CDD7-32AB-F2B4-9D0DF6D5B937}"/>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the likelihood of employer provided mental health benefits increases. And drastically increases once there are 1000 or more employees.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1B880BB5-2E56-76A7-6E84-3CBB801E7DCF}"/>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2423496919"/>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5720C37-14FA-E5B9-4F6E-65DF1F114DF6}"/>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care options</a:t>
            </a:r>
          </a:p>
        </p:txBody>
      </p:sp>
      <p:sp>
        <p:nvSpPr>
          <p:cNvPr id="3" name="Content Placeholder 2">
            <a:extLst>
              <a:ext uri="{FF2B5EF4-FFF2-40B4-BE49-F238E27FC236}">
                <a16:creationId xmlns:a16="http://schemas.microsoft.com/office/drawing/2014/main" id="{A4B7417C-2DA2-8E6E-5451-02AE5E44CED8}"/>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the company size increases more resources are put towards their mental health care options being known.</a:t>
            </a:r>
          </a:p>
          <a:p>
            <a:pPr marL="0" indent="0">
              <a:buNone/>
            </a:pPr>
            <a:endParaRPr lang="en-US" sz="20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descr="A graph of a number of employees&#10;&#10;Description automatically generated">
            <a:extLst>
              <a:ext uri="{FF2B5EF4-FFF2-40B4-BE49-F238E27FC236}">
                <a16:creationId xmlns:a16="http://schemas.microsoft.com/office/drawing/2014/main" id="{22385E9B-FBFC-7B62-BF52-4CBB5040580A}"/>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4128085788"/>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 name="Group 16">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9"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1"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46"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2"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3"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4"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5"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grpSp>
          <p:nvGrpSpPr>
            <p:cNvPr id="18" name="Group 17">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pSp>
      <p:sp useBgFill="1">
        <p:nvSpPr>
          <p:cNvPr id="57" name="Rectangle 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1" name="Rectangle 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6605D138-D063-6A56-27E1-C874E279EE0E}"/>
              </a:ext>
            </a:extLst>
          </p:cNvPr>
          <p:cNvSpPr>
            <a:spLocks noGrp="1"/>
          </p:cNvSpPr>
          <p:nvPr>
            <p:ph type="title"/>
          </p:nvPr>
        </p:nvSpPr>
        <p:spPr>
          <a:xfrm>
            <a:off x="855266" y="618518"/>
            <a:ext cx="2851417" cy="1478570"/>
          </a:xfrm>
        </p:spPr>
        <p:txBody>
          <a:bodyPr vert="horz" lIns="91440" tIns="45720" rIns="91440" bIns="45720" rtlCol="0" anchor="ctr">
            <a:normAutofit fontScale="90000"/>
          </a:bodyPr>
          <a:lstStyle/>
          <a:p>
            <a:r>
              <a:rPr lang="en-US" dirty="0">
                <a:solidFill>
                  <a:srgbClr val="FFFFFF"/>
                </a:solidFill>
              </a:rPr>
              <a:t>Company size</a:t>
            </a:r>
            <a:br>
              <a:rPr lang="en-US" dirty="0">
                <a:solidFill>
                  <a:srgbClr val="FFFFFF"/>
                </a:solidFill>
              </a:rPr>
            </a:br>
            <a:r>
              <a:rPr lang="en-US" dirty="0">
                <a:solidFill>
                  <a:srgbClr val="FFFFFF"/>
                </a:solidFill>
              </a:rPr>
              <a:t>vs</a:t>
            </a:r>
            <a:br>
              <a:rPr lang="en-US" dirty="0">
                <a:solidFill>
                  <a:srgbClr val="FFFFFF"/>
                </a:solidFill>
              </a:rPr>
            </a:br>
            <a:r>
              <a:rPr lang="en-US" dirty="0">
                <a:solidFill>
                  <a:srgbClr val="FFFFFF"/>
                </a:solidFill>
              </a:rPr>
              <a:t>Mental health resources</a:t>
            </a:r>
          </a:p>
        </p:txBody>
      </p:sp>
      <p:sp>
        <p:nvSpPr>
          <p:cNvPr id="6" name="Text Placeholder 5">
            <a:extLst>
              <a:ext uri="{FF2B5EF4-FFF2-40B4-BE49-F238E27FC236}">
                <a16:creationId xmlns:a16="http://schemas.microsoft.com/office/drawing/2014/main" id="{3839132B-50BA-010E-DF5B-941B033A44F1}"/>
              </a:ext>
            </a:extLst>
          </p:cNvPr>
          <p:cNvSpPr>
            <a:spLocks noGrp="1"/>
          </p:cNvSpPr>
          <p:nvPr>
            <p:ph type="body" sz="half" idx="2"/>
          </p:nvPr>
        </p:nvSpPr>
        <p:spPr>
          <a:xfrm>
            <a:off x="844620" y="2249487"/>
            <a:ext cx="2862444" cy="3957302"/>
          </a:xfrm>
        </p:spPr>
        <p:txBody>
          <a:bodyPr vert="horz" lIns="91440" tIns="45720" rIns="91440" bIns="45720" rtlCol="0">
            <a:normAutofit/>
          </a:bodyPr>
          <a:lstStyle/>
          <a:p>
            <a:r>
              <a:rPr lang="en-US" sz="2000" dirty="0">
                <a:solidFill>
                  <a:srgbClr val="FFFFFF"/>
                </a:solidFill>
              </a:rPr>
              <a:t>Also, as the company size increases the number of companies with resources to learn about mental health and how to seek help.</a:t>
            </a:r>
          </a:p>
        </p:txBody>
      </p:sp>
      <p:grpSp>
        <p:nvGrpSpPr>
          <p:cNvPr id="65" name="Group 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9" name="Picture 8">
            <a:extLst>
              <a:ext uri="{FF2B5EF4-FFF2-40B4-BE49-F238E27FC236}">
                <a16:creationId xmlns:a16="http://schemas.microsoft.com/office/drawing/2014/main" id="{79010EEC-9FBA-4C62-0C81-697C783642D2}"/>
              </a:ext>
            </a:extLst>
          </p:cNvPr>
          <p:cNvPicPr>
            <a:picLocks noChangeAspect="1"/>
          </p:cNvPicPr>
          <p:nvPr/>
        </p:nvPicPr>
        <p:blipFill>
          <a:blip r:embed="rId3"/>
          <a:stretch>
            <a:fillRect/>
          </a:stretch>
        </p:blipFill>
        <p:spPr>
          <a:xfrm>
            <a:off x="4711778" y="1724292"/>
            <a:ext cx="6844045" cy="3404912"/>
          </a:xfrm>
          <a:prstGeom prst="rect">
            <a:avLst/>
          </a:prstGeom>
        </p:spPr>
      </p:pic>
    </p:spTree>
    <p:extLst>
      <p:ext uri="{BB962C8B-B14F-4D97-AF65-F5344CB8AC3E}">
        <p14:creationId xmlns:p14="http://schemas.microsoft.com/office/powerpoint/2010/main" val="2082959171"/>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08101D6-CF2A-7AA2-F570-EF7C13CE5007}"/>
              </a:ext>
            </a:extLst>
          </p:cNvPr>
          <p:cNvSpPr>
            <a:spLocks noGrp="1"/>
          </p:cNvSpPr>
          <p:nvPr>
            <p:ph type="title"/>
          </p:nvPr>
        </p:nvSpPr>
        <p:spPr>
          <a:xfrm>
            <a:off x="855266" y="618518"/>
            <a:ext cx="2851417" cy="1478570"/>
          </a:xfrm>
        </p:spPr>
        <p:txBody>
          <a:bodyPr>
            <a:normAutofit fontScale="90000"/>
          </a:bodyPr>
          <a:lstStyle/>
          <a:p>
            <a:r>
              <a:rPr lang="en-US" sz="2800" dirty="0">
                <a:solidFill>
                  <a:srgbClr val="FFFFFF"/>
                </a:solidFill>
              </a:rPr>
              <a:t>Company size</a:t>
            </a:r>
            <a:br>
              <a:rPr lang="en-US" sz="2800" dirty="0">
                <a:solidFill>
                  <a:srgbClr val="FFFFFF"/>
                </a:solidFill>
              </a:rPr>
            </a:br>
            <a:r>
              <a:rPr lang="en-US" sz="2800" dirty="0">
                <a:solidFill>
                  <a:srgbClr val="FFFFFF"/>
                </a:solidFill>
              </a:rPr>
              <a:t>vs</a:t>
            </a:r>
            <a:br>
              <a:rPr lang="en-US" sz="2800" dirty="0">
                <a:solidFill>
                  <a:srgbClr val="FFFFFF"/>
                </a:solidFill>
              </a:rPr>
            </a:br>
            <a:r>
              <a:rPr lang="en-US" sz="2800" dirty="0">
                <a:solidFill>
                  <a:srgbClr val="FFFFFF"/>
                </a:solidFill>
              </a:rPr>
              <a:t>Mental health resources</a:t>
            </a:r>
            <a:endParaRPr lang="en-US" sz="3200" dirty="0">
              <a:solidFill>
                <a:srgbClr val="FFFFFF"/>
              </a:solidFill>
            </a:endParaRPr>
          </a:p>
        </p:txBody>
      </p:sp>
      <p:sp>
        <p:nvSpPr>
          <p:cNvPr id="9" name="Content Placeholder 8">
            <a:extLst>
              <a:ext uri="{FF2B5EF4-FFF2-40B4-BE49-F238E27FC236}">
                <a16:creationId xmlns:a16="http://schemas.microsoft.com/office/drawing/2014/main" id="{52EB16CC-1949-E3C2-1A1F-0E7E82137BAB}"/>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Unfortunately, it seems a lot of people don’t know about these provided resources. Still the number of companies with these resources goes up as the company size increases.</a:t>
            </a: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Content Placeholder 4" descr="A graph of people with numbers&#10;&#10;Description automatically generated with medium confidence">
            <a:extLst>
              <a:ext uri="{FF2B5EF4-FFF2-40B4-BE49-F238E27FC236}">
                <a16:creationId xmlns:a16="http://schemas.microsoft.com/office/drawing/2014/main" id="{E97F2D0B-7BA7-5ED6-FAFE-E8B30C8EC76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833438072"/>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6436260-067B-0F10-722C-000A09C9BDDB}"/>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Anonymity</a:t>
            </a:r>
          </a:p>
        </p:txBody>
      </p:sp>
      <p:sp>
        <p:nvSpPr>
          <p:cNvPr id="3" name="Content Placeholder 2">
            <a:extLst>
              <a:ext uri="{FF2B5EF4-FFF2-40B4-BE49-F238E27FC236}">
                <a16:creationId xmlns:a16="http://schemas.microsoft.com/office/drawing/2014/main" id="{FEA0DA03-B3B9-F1A2-3DA9-783FDBA1EB94}"/>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anonymity is protected for using mental health resources. A little less protected in smaller companies but overall companies are protecting it across the board.</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A014E5B6-15E7-98D0-840A-4573717EF83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43228418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p:txBody>
          <a:bodyPr>
            <a:normAutofit/>
          </a:bodyPr>
          <a:lstStyle/>
          <a:p>
            <a:r>
              <a:rPr lang="en-US" sz="3200" dirty="0"/>
              <a:t>Research Questions we will be answering</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p:txBody>
          <a:bodyPr>
            <a:normAutofit/>
          </a:bodyPr>
          <a:lstStyle/>
          <a:p>
            <a:pPr marL="0" indent="0">
              <a:buNone/>
            </a:pPr>
            <a:r>
              <a:rPr lang="en-US" sz="2000" i="1" dirty="0"/>
              <a:t>Q1: How does constant exposure to technology affect the mental well-being of tech employees?</a:t>
            </a:r>
          </a:p>
          <a:p>
            <a:pPr marL="0" indent="0">
              <a:buNone/>
            </a:pPr>
            <a:r>
              <a:rPr lang="en-US" sz="2000" i="1" dirty="0"/>
              <a:t>Q2: What is the relationship between physical activity and improved mental health outcomes in tech workers?</a:t>
            </a:r>
          </a:p>
          <a:p>
            <a:pPr marL="0" indent="0">
              <a:buNone/>
            </a:pPr>
            <a:r>
              <a:rPr lang="en-US" sz="2000" i="1" dirty="0"/>
              <a:t>Q3: What is the correlation between company size and mental health issues among employees?</a:t>
            </a:r>
          </a:p>
          <a:p>
            <a:pPr marL="0" indent="0">
              <a:buNone/>
            </a:pPr>
            <a:r>
              <a:rPr lang="en-US" sz="2000" i="1" dirty="0"/>
              <a:t>Q4: How does remote work impact mental health compared to on-site work?</a:t>
            </a:r>
            <a:endParaRPr lang="en-US" sz="2000" dirty="0"/>
          </a:p>
        </p:txBody>
      </p:sp>
    </p:spTree>
    <p:extLst>
      <p:ext uri="{BB962C8B-B14F-4D97-AF65-F5344CB8AC3E}">
        <p14:creationId xmlns:p14="http://schemas.microsoft.com/office/powerpoint/2010/main" val="40663438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7E4D367-9492-5621-9D39-2DF8BFC82DDC}"/>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Ease of mental health leave</a:t>
            </a:r>
          </a:p>
        </p:txBody>
      </p:sp>
      <p:sp>
        <p:nvSpPr>
          <p:cNvPr id="3" name="Content Placeholder 2">
            <a:extLst>
              <a:ext uri="{FF2B5EF4-FFF2-40B4-BE49-F238E27FC236}">
                <a16:creationId xmlns:a16="http://schemas.microsoft.com/office/drawing/2014/main" id="{E7C43105-635D-ABCA-5904-D477C81B7CC3}"/>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As company size increases the ease of taking a mental health leave doesn’t increase. It seems that in every company its somewhat easy to take a mental health leave.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644ED9-CCFD-D138-1A0A-A93D3F65EA25}"/>
              </a:ext>
            </a:extLst>
          </p:cNvPr>
          <p:cNvPicPr>
            <a:picLocks noChangeAspect="1"/>
          </p:cNvPicPr>
          <p:nvPr/>
        </p:nvPicPr>
        <p:blipFill>
          <a:blip r:embed="rId3"/>
          <a:stretch>
            <a:fillRect/>
          </a:stretch>
        </p:blipFill>
        <p:spPr>
          <a:xfrm>
            <a:off x="4800530" y="643467"/>
            <a:ext cx="6666541" cy="5566562"/>
          </a:xfrm>
          <a:prstGeom prst="rect">
            <a:avLst/>
          </a:prstGeom>
        </p:spPr>
      </p:pic>
    </p:spTree>
    <p:extLst>
      <p:ext uri="{BB962C8B-B14F-4D97-AF65-F5344CB8AC3E}">
        <p14:creationId xmlns:p14="http://schemas.microsoft.com/office/powerpoint/2010/main" val="211239852"/>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B0BE4DC-FDB0-253C-7154-DB1028147C22}"/>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Mental health leave  </a:t>
            </a:r>
          </a:p>
        </p:txBody>
      </p:sp>
      <p:sp>
        <p:nvSpPr>
          <p:cNvPr id="3" name="Content Placeholder 2">
            <a:extLst>
              <a:ext uri="{FF2B5EF4-FFF2-40B4-BE49-F238E27FC236}">
                <a16:creationId xmlns:a16="http://schemas.microsoft.com/office/drawing/2014/main" id="{4373CD33-AAA0-D45A-2890-268F1362001F}"/>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Although a lot of people in the companies seem to find it somewhat easy there are a lot of people in the companies that ‘Don’t know’ which could affect mental health if employees don't feel comfortable taking leave for their own mental health.</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B103E54C-CD2E-3C48-45FA-3AF02E141232}"/>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1239328052"/>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AC944F-D6F1-C7C9-EB96-21310F62F93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Fear of negative consequences </a:t>
            </a:r>
          </a:p>
        </p:txBody>
      </p:sp>
      <p:sp>
        <p:nvSpPr>
          <p:cNvPr id="3" name="Content Placeholder 2">
            <a:extLst>
              <a:ext uri="{FF2B5EF4-FFF2-40B4-BE49-F238E27FC236}">
                <a16:creationId xmlns:a16="http://schemas.microsoft.com/office/drawing/2014/main" id="{0976E5D6-DA06-3D1B-7CA6-5AB18010D4A4}"/>
              </a:ext>
            </a:extLst>
          </p:cNvPr>
          <p:cNvSpPr>
            <a:spLocks noGrp="1"/>
          </p:cNvSpPr>
          <p:nvPr>
            <p:ph idx="1"/>
          </p:nvPr>
        </p:nvSpPr>
        <p:spPr>
          <a:xfrm>
            <a:off x="844620" y="2249487"/>
            <a:ext cx="2862444" cy="3957302"/>
          </a:xfrm>
        </p:spPr>
        <p:txBody>
          <a:bodyPr>
            <a:normAutofit/>
          </a:bodyPr>
          <a:lstStyle/>
          <a:p>
            <a:pPr marL="0" indent="0">
              <a:buNone/>
            </a:pPr>
            <a:endParaRPr lang="en-US" sz="1400" dirty="0">
              <a:solidFill>
                <a:srgbClr val="FFFFFF"/>
              </a:solidFill>
            </a:endParaRPr>
          </a:p>
          <a:p>
            <a:pPr marL="0" indent="0">
              <a:buNone/>
            </a:pPr>
            <a:r>
              <a:rPr lang="en-US" sz="2000" dirty="0">
                <a:solidFill>
                  <a:srgbClr val="FFFFFF"/>
                </a:solidFill>
              </a:rPr>
              <a:t>As company size increases the fear of negative consequences also increases. While most people still think there won't be consequences the number of people that do still rises as the company size increases.</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C9593F21-1490-5CFC-5570-498AEB5FF518}"/>
              </a:ext>
            </a:extLst>
          </p:cNvPr>
          <p:cNvPicPr>
            <a:picLocks noChangeAspect="1"/>
          </p:cNvPicPr>
          <p:nvPr/>
        </p:nvPicPr>
        <p:blipFill>
          <a:blip r:embed="rId3"/>
          <a:stretch>
            <a:fillRect/>
          </a:stretch>
        </p:blipFill>
        <p:spPr>
          <a:xfrm>
            <a:off x="4711778" y="1553191"/>
            <a:ext cx="6844045" cy="3747114"/>
          </a:xfrm>
          <a:prstGeom prst="rect">
            <a:avLst/>
          </a:prstGeom>
        </p:spPr>
      </p:pic>
    </p:spTree>
    <p:extLst>
      <p:ext uri="{BB962C8B-B14F-4D97-AF65-F5344CB8AC3E}">
        <p14:creationId xmlns:p14="http://schemas.microsoft.com/office/powerpoint/2010/main" val="434121184"/>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B320B08-19A4-56BE-64D8-D747014AD2AB}"/>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coworkers</a:t>
            </a:r>
          </a:p>
        </p:txBody>
      </p:sp>
      <p:sp>
        <p:nvSpPr>
          <p:cNvPr id="3" name="Content Placeholder 2">
            <a:extLst>
              <a:ext uri="{FF2B5EF4-FFF2-40B4-BE49-F238E27FC236}">
                <a16:creationId xmlns:a16="http://schemas.microsoft.com/office/drawing/2014/main" id="{0A54B21C-64E2-FDB8-694B-058881BEF147}"/>
              </a:ext>
            </a:extLst>
          </p:cNvPr>
          <p:cNvSpPr>
            <a:spLocks noGrp="1"/>
          </p:cNvSpPr>
          <p:nvPr>
            <p:ph idx="1"/>
          </p:nvPr>
        </p:nvSpPr>
        <p:spPr>
          <a:xfrm>
            <a:off x="844620" y="2249487"/>
            <a:ext cx="2862444" cy="3957302"/>
          </a:xfrm>
        </p:spPr>
        <p:txBody>
          <a:bodyPr>
            <a:noAutofit/>
          </a:bodyPr>
          <a:lstStyle/>
          <a:p>
            <a:pPr marL="0" indent="0">
              <a:buNone/>
            </a:pPr>
            <a:r>
              <a:rPr lang="en-US" sz="2000" dirty="0">
                <a:solidFill>
                  <a:srgbClr val="FFFFFF"/>
                </a:solidFill>
              </a:rPr>
              <a:t>Across all company sizes, everyone is willing to talk to some of their coworkers. And it seems as the company size increases more people answer ‘No’, which makes sense as most people do not want to share their mental health with everyone.</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205F4FDF-35B1-DBB3-6699-2F8363EEAB43}"/>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40567114"/>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AD55A47-11E9-4AA2-4A38-6609FE0B7EF3}"/>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 </a:t>
            </a:r>
            <a:br>
              <a:rPr lang="en-US" sz="3200" dirty="0">
                <a:solidFill>
                  <a:srgbClr val="FFFFFF"/>
                </a:solidFill>
              </a:rPr>
            </a:br>
            <a:r>
              <a:rPr lang="en-US" sz="3200" dirty="0">
                <a:solidFill>
                  <a:srgbClr val="FFFFFF"/>
                </a:solidFill>
              </a:rPr>
              <a:t>vs </a:t>
            </a:r>
            <a:br>
              <a:rPr lang="en-US" sz="3200" dirty="0">
                <a:solidFill>
                  <a:srgbClr val="FFFFFF"/>
                </a:solidFill>
              </a:rPr>
            </a:br>
            <a:r>
              <a:rPr lang="en-US" sz="3200" dirty="0">
                <a:solidFill>
                  <a:srgbClr val="FFFFFF"/>
                </a:solidFill>
              </a:rPr>
              <a:t>talking to supervisors</a:t>
            </a:r>
          </a:p>
        </p:txBody>
      </p:sp>
      <p:sp>
        <p:nvSpPr>
          <p:cNvPr id="3" name="Content Placeholder 2">
            <a:extLst>
              <a:ext uri="{FF2B5EF4-FFF2-40B4-BE49-F238E27FC236}">
                <a16:creationId xmlns:a16="http://schemas.microsoft.com/office/drawing/2014/main" id="{1414547F-F57B-6CB6-6CE4-089C48CDD3A0}"/>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Across all company sizes people are willing to talk to their supervisors about their mental health. But as the company size increases there is a substantial increase in the amount of people not willing to talk to them as well.</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a:extLst>
              <a:ext uri="{FF2B5EF4-FFF2-40B4-BE49-F238E27FC236}">
                <a16:creationId xmlns:a16="http://schemas.microsoft.com/office/drawing/2014/main" id="{5AFA1696-43DB-6032-2F1F-3586A164BEE8}"/>
              </a:ext>
            </a:extLst>
          </p:cNvPr>
          <p:cNvPicPr>
            <a:picLocks noChangeAspect="1"/>
          </p:cNvPicPr>
          <p:nvPr/>
        </p:nvPicPr>
        <p:blipFill>
          <a:blip r:embed="rId3"/>
          <a:stretch>
            <a:fillRect/>
          </a:stretch>
        </p:blipFill>
        <p:spPr>
          <a:xfrm>
            <a:off x="4711778" y="1382089"/>
            <a:ext cx="6844045" cy="4089317"/>
          </a:xfrm>
          <a:prstGeom prst="rect">
            <a:avLst/>
          </a:prstGeom>
        </p:spPr>
      </p:pic>
    </p:spTree>
    <p:extLst>
      <p:ext uri="{BB962C8B-B14F-4D97-AF65-F5344CB8AC3E}">
        <p14:creationId xmlns:p14="http://schemas.microsoft.com/office/powerpoint/2010/main" val="3196326901"/>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AD414FD-17D6-8DEC-6261-E09466952094}"/>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Company size</a:t>
            </a:r>
            <a:br>
              <a:rPr lang="en-US" sz="3200" dirty="0">
                <a:solidFill>
                  <a:srgbClr val="FFFFFF"/>
                </a:solidFill>
              </a:rPr>
            </a:br>
            <a:r>
              <a:rPr lang="en-US" sz="3200" dirty="0">
                <a:solidFill>
                  <a:srgbClr val="FFFFFF"/>
                </a:solidFill>
              </a:rPr>
              <a:t>vs</a:t>
            </a:r>
            <a:br>
              <a:rPr lang="en-US" sz="3200" dirty="0">
                <a:solidFill>
                  <a:srgbClr val="FFFFFF"/>
                </a:solidFill>
              </a:rPr>
            </a:br>
            <a:r>
              <a:rPr lang="en-US" sz="3200" dirty="0">
                <a:solidFill>
                  <a:srgbClr val="FFFFFF"/>
                </a:solidFill>
              </a:rPr>
              <a:t>observed consequences</a:t>
            </a:r>
          </a:p>
        </p:txBody>
      </p:sp>
      <p:sp>
        <p:nvSpPr>
          <p:cNvPr id="3" name="Content Placeholder 2">
            <a:extLst>
              <a:ext uri="{FF2B5EF4-FFF2-40B4-BE49-F238E27FC236}">
                <a16:creationId xmlns:a16="http://schemas.microsoft.com/office/drawing/2014/main" id="{E7680E1F-44DC-0C0F-A6A7-0BDD6534294A}"/>
              </a:ext>
            </a:extLst>
          </p:cNvPr>
          <p:cNvSpPr>
            <a:spLocks noGrp="1"/>
          </p:cNvSpPr>
          <p:nvPr>
            <p:ph idx="1"/>
          </p:nvPr>
        </p:nvSpPr>
        <p:spPr>
          <a:xfrm>
            <a:off x="844620" y="2249487"/>
            <a:ext cx="2862444" cy="3957302"/>
          </a:xfrm>
        </p:spPr>
        <p:txBody>
          <a:bodyPr>
            <a:normAutofit/>
          </a:bodyPr>
          <a:lstStyle/>
          <a:p>
            <a:pPr marL="0" indent="0">
              <a:buNone/>
            </a:pPr>
            <a:r>
              <a:rPr lang="en-US" sz="2000" dirty="0">
                <a:solidFill>
                  <a:srgbClr val="FFFFFF"/>
                </a:solidFill>
              </a:rPr>
              <a:t>In every company size the vast majority of people have not observed or heard of negative consequences for their mental health condition.</a:t>
            </a: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Picture 4" descr="A graph of blue and orange bars&#10;&#10;Description automatically generated">
            <a:extLst>
              <a:ext uri="{FF2B5EF4-FFF2-40B4-BE49-F238E27FC236}">
                <a16:creationId xmlns:a16="http://schemas.microsoft.com/office/drawing/2014/main" id="{C3740BD2-4A5C-A202-9E3B-BF848EA2AE5B}"/>
              </a:ext>
            </a:extLst>
          </p:cNvPr>
          <p:cNvPicPr>
            <a:picLocks noChangeAspect="1"/>
          </p:cNvPicPr>
          <p:nvPr/>
        </p:nvPicPr>
        <p:blipFill>
          <a:blip r:embed="rId3"/>
          <a:stretch>
            <a:fillRect/>
          </a:stretch>
        </p:blipFill>
        <p:spPr>
          <a:xfrm>
            <a:off x="4711778" y="1775622"/>
            <a:ext cx="6844045" cy="3302252"/>
          </a:xfrm>
          <a:prstGeom prst="rect">
            <a:avLst/>
          </a:prstGeom>
        </p:spPr>
      </p:pic>
    </p:spTree>
    <p:extLst>
      <p:ext uri="{BB962C8B-B14F-4D97-AF65-F5344CB8AC3E}">
        <p14:creationId xmlns:p14="http://schemas.microsoft.com/office/powerpoint/2010/main" val="277086653"/>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5AE04-9093-22DE-EC51-59672ED9140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6F8055B-9100-3375-1453-934885299BF3}"/>
              </a:ext>
            </a:extLst>
          </p:cNvPr>
          <p:cNvSpPr>
            <a:spLocks noGrp="1"/>
          </p:cNvSpPr>
          <p:nvPr>
            <p:ph idx="1"/>
          </p:nvPr>
        </p:nvSpPr>
        <p:spPr/>
        <p:txBody>
          <a:bodyPr>
            <a:normAutofit fontScale="85000" lnSpcReduction="10000"/>
          </a:bodyPr>
          <a:lstStyle/>
          <a:p>
            <a:pPr marL="0" indent="0">
              <a:buNone/>
            </a:pPr>
            <a:r>
              <a:rPr lang="en-US" b="0" i="0" dirty="0">
                <a:effectLst/>
                <a:latin typeface="Arial" panose="020B0604020202020204" pitchFamily="34" charset="0"/>
              </a:rPr>
              <a:t>From the Mental Health in Tech survey, it seems that no matter what your company size, work will sometimes affect your mental health. However, larger tech companies tend to offer many resources promoting mental health, including comprehensive employee assistance programs, wellness initiatives, and access to mental health professionals. These resources can create a more supportive environment for employees facing mental health challenges. In contrast, smaller companies might lack the same level of resources but can create closer communities and personal connections that also contribute to mental well-being. Ultimately, while larger companies may provide more structured support options, the individual experience of mental health in the workplace can vary greatly, regardless of company size.</a:t>
            </a:r>
            <a:endParaRPr lang="en-US" dirty="0"/>
          </a:p>
        </p:txBody>
      </p:sp>
    </p:spTree>
    <p:extLst>
      <p:ext uri="{BB962C8B-B14F-4D97-AF65-F5344CB8AC3E}">
        <p14:creationId xmlns:p14="http://schemas.microsoft.com/office/powerpoint/2010/main" val="2077955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fontScale="92500" lnSpcReduction="10000"/>
          </a:bodyPr>
          <a:lstStyle/>
          <a:p>
            <a:pPr marL="0" indent="0">
              <a:lnSpc>
                <a:spcPct val="110000"/>
              </a:lnSpc>
              <a:buNone/>
            </a:pPr>
            <a:r>
              <a:rPr lang="en-US" sz="2200" i="1" dirty="0"/>
              <a:t>“Q3: What is the correlation between company size and mental health issues among </a:t>
            </a:r>
            <a:r>
              <a:rPr lang="en-US" sz="2200" i="1"/>
              <a:t>employees?”</a:t>
            </a:r>
            <a:br>
              <a:rPr lang="en-US" sz="2200" i="1"/>
            </a:br>
            <a:endParaRPr lang="en-US" sz="2200" i="1" dirty="0"/>
          </a:p>
          <a:p>
            <a:pPr marL="0" indent="0">
              <a:lnSpc>
                <a:spcPct val="110000"/>
              </a:lnSpc>
              <a:buNone/>
            </a:pPr>
            <a:r>
              <a:rPr lang="en-US" sz="2200" dirty="0"/>
              <a:t>From the Mental Health in Tech survey, it seems that no matter what your company size, work will sometimes affect your mental health. However, larger tech companies tend to offer many resources promoting mental health, including comprehensive employee assistance programs, wellness initiatives, and access to mental health professionals. These resources can create a more supportive environment for employees facing mental health challenges. In contrast, smaller companies might lack the same level of resources but can create closer communities and personal connections that also contribute to mental well-being. Ultimately, while larger companies may provide more structured support options, the individual experience of mental health in the workplace can vary greatly, regardless of company size. </a:t>
            </a:r>
          </a:p>
          <a:p>
            <a:pPr marL="0" indent="0">
              <a:lnSpc>
                <a:spcPct val="110000"/>
              </a:lnSpc>
              <a:buNone/>
            </a:pPr>
            <a:endParaRPr lang="en-US" sz="2200" dirty="0"/>
          </a:p>
        </p:txBody>
      </p:sp>
    </p:spTree>
    <p:extLst>
      <p:ext uri="{BB962C8B-B14F-4D97-AF65-F5344CB8AC3E}">
        <p14:creationId xmlns:p14="http://schemas.microsoft.com/office/powerpoint/2010/main" val="14113046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84" name="Group 83">
            <a:extLst>
              <a:ext uri="{FF2B5EF4-FFF2-40B4-BE49-F238E27FC236}">
                <a16:creationId xmlns:a16="http://schemas.microsoft.com/office/drawing/2014/main" id="{316DCFC9-6877-407C-8170-608FCB8E35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85" name="Rectangle 84">
              <a:extLst>
                <a:ext uri="{FF2B5EF4-FFF2-40B4-BE49-F238E27FC236}">
                  <a16:creationId xmlns:a16="http://schemas.microsoft.com/office/drawing/2014/main" id="{F7D8B73A-1349-4BA6-8F85-03A21ED56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2">
              <a:extLst>
                <a:ext uri="{FF2B5EF4-FFF2-40B4-BE49-F238E27FC236}">
                  <a16:creationId xmlns:a16="http://schemas.microsoft.com/office/drawing/2014/main" id="{969ADA7C-B6B2-4FD7-AA5E-CC52AAE8CDBD}"/>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Hands on keyboard and mouse">
            <a:extLst>
              <a:ext uri="{FF2B5EF4-FFF2-40B4-BE49-F238E27FC236}">
                <a16:creationId xmlns:a16="http://schemas.microsoft.com/office/drawing/2014/main" id="{48A0EDD2-96A1-ABB9-9D6F-859B0B48E49F}"/>
              </a:ext>
            </a:extLst>
          </p:cNvPr>
          <p:cNvPicPr>
            <a:picLocks noChangeAspect="1"/>
          </p:cNvPicPr>
          <p:nvPr/>
        </p:nvPicPr>
        <p:blipFill>
          <a:blip r:embed="rId4">
            <a:alphaModFix/>
          </a:blip>
          <a:srcRect t="7853" b="7853"/>
          <a:stretch/>
        </p:blipFill>
        <p:spPr>
          <a:xfrm>
            <a:off x="3611" y="10"/>
            <a:ext cx="12188389" cy="6857990"/>
          </a:xfrm>
          <a:prstGeom prst="rect">
            <a:avLst/>
          </a:prstGeom>
        </p:spPr>
      </p:pic>
      <p:grpSp>
        <p:nvGrpSpPr>
          <p:cNvPr id="88" name="Group 87">
            <a:extLst>
              <a:ext uri="{FF2B5EF4-FFF2-40B4-BE49-F238E27FC236}">
                <a16:creationId xmlns:a16="http://schemas.microsoft.com/office/drawing/2014/main" id="{89353FE7-0D03-4AD2-8B8A-60A06F6BDA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9" name="Round Diagonal Corner Rectangle 7">
              <a:extLst>
                <a:ext uri="{FF2B5EF4-FFF2-40B4-BE49-F238E27FC236}">
                  <a16:creationId xmlns:a16="http://schemas.microsoft.com/office/drawing/2014/main" id="{0C7A0320-FBCC-4F40-AF6E-CE65FFB3D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0" name="Group 89">
              <a:extLst>
                <a:ext uri="{FF2B5EF4-FFF2-40B4-BE49-F238E27FC236}">
                  <a16:creationId xmlns:a16="http://schemas.microsoft.com/office/drawing/2014/main" id="{550A26E4-02C9-4F83-A334-0920B8CCF2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91" name="Freeform 32">
                <a:extLst>
                  <a:ext uri="{FF2B5EF4-FFF2-40B4-BE49-F238E27FC236}">
                    <a16:creationId xmlns:a16="http://schemas.microsoft.com/office/drawing/2014/main" id="{06617CD6-4185-402B-8E23-BC527805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33">
                <a:extLst>
                  <a:ext uri="{FF2B5EF4-FFF2-40B4-BE49-F238E27FC236}">
                    <a16:creationId xmlns:a16="http://schemas.microsoft.com/office/drawing/2014/main" id="{2C305CC9-3511-47F4-BF11-BC635C30C9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Freeform 34">
                <a:extLst>
                  <a:ext uri="{FF2B5EF4-FFF2-40B4-BE49-F238E27FC236}">
                    <a16:creationId xmlns:a16="http://schemas.microsoft.com/office/drawing/2014/main" id="{5C70C5D1-31E4-48B9-AEB6-6460A2B81F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7">
                <a:extLst>
                  <a:ext uri="{FF2B5EF4-FFF2-40B4-BE49-F238E27FC236}">
                    <a16:creationId xmlns:a16="http://schemas.microsoft.com/office/drawing/2014/main" id="{1F033CE1-D380-43F1-81EC-97B6C86F3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5">
                <a:extLst>
                  <a:ext uri="{FF2B5EF4-FFF2-40B4-BE49-F238E27FC236}">
                    <a16:creationId xmlns:a16="http://schemas.microsoft.com/office/drawing/2014/main" id="{6997F95D-DC27-48A3-850A-2308C3C08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6">
                <a:extLst>
                  <a:ext uri="{FF2B5EF4-FFF2-40B4-BE49-F238E27FC236}">
                    <a16:creationId xmlns:a16="http://schemas.microsoft.com/office/drawing/2014/main" id="{569AE469-76B7-4FFE-B68B-0D7A77413F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8">
                <a:extLst>
                  <a:ext uri="{FF2B5EF4-FFF2-40B4-BE49-F238E27FC236}">
                    <a16:creationId xmlns:a16="http://schemas.microsoft.com/office/drawing/2014/main" id="{DD99CF64-0E82-4D1A-BD2A-08942182F4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9">
                <a:extLst>
                  <a:ext uri="{FF2B5EF4-FFF2-40B4-BE49-F238E27FC236}">
                    <a16:creationId xmlns:a16="http://schemas.microsoft.com/office/drawing/2014/main" id="{98C12D33-1747-4B24-89ED-F441AE4A0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40">
                <a:extLst>
                  <a:ext uri="{FF2B5EF4-FFF2-40B4-BE49-F238E27FC236}">
                    <a16:creationId xmlns:a16="http://schemas.microsoft.com/office/drawing/2014/main" id="{A60200CC-BAEC-4310-8C9B-F7BB783E98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Rectangle 41">
                <a:extLst>
                  <a:ext uri="{FF2B5EF4-FFF2-40B4-BE49-F238E27FC236}">
                    <a16:creationId xmlns:a16="http://schemas.microsoft.com/office/drawing/2014/main" id="{2A7F40BF-B0BE-4B09-87EE-F56632B7ED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2">
                <a:extLst>
                  <a:ext uri="{FF2B5EF4-FFF2-40B4-BE49-F238E27FC236}">
                    <a16:creationId xmlns:a16="http://schemas.microsoft.com/office/drawing/2014/main" id="{353978AF-8FB9-4A61-A2EA-1995A14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33">
                <a:extLst>
                  <a:ext uri="{FF2B5EF4-FFF2-40B4-BE49-F238E27FC236}">
                    <a16:creationId xmlns:a16="http://schemas.microsoft.com/office/drawing/2014/main" id="{B20F89C3-4BAD-42AA-8D31-6F6DF17FE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Freeform 34">
                <a:extLst>
                  <a:ext uri="{FF2B5EF4-FFF2-40B4-BE49-F238E27FC236}">
                    <a16:creationId xmlns:a16="http://schemas.microsoft.com/office/drawing/2014/main" id="{A60FE276-3FF2-4622-BF99-D4E4B249E5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4" name="Freeform 37">
                <a:extLst>
                  <a:ext uri="{FF2B5EF4-FFF2-40B4-BE49-F238E27FC236}">
                    <a16:creationId xmlns:a16="http://schemas.microsoft.com/office/drawing/2014/main" id="{B05A0D3F-808B-48D6-A821-1FE9E86E8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5" name="Freeform 35">
                <a:extLst>
                  <a:ext uri="{FF2B5EF4-FFF2-40B4-BE49-F238E27FC236}">
                    <a16:creationId xmlns:a16="http://schemas.microsoft.com/office/drawing/2014/main" id="{69F7D438-BAA0-4DAD-9BC5-198B677A7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6" name="Freeform 36">
                <a:extLst>
                  <a:ext uri="{FF2B5EF4-FFF2-40B4-BE49-F238E27FC236}">
                    <a16:creationId xmlns:a16="http://schemas.microsoft.com/office/drawing/2014/main" id="{EC63B186-43B8-4552-AFDB-A544240A7C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7" name="Freeform 38">
                <a:extLst>
                  <a:ext uri="{FF2B5EF4-FFF2-40B4-BE49-F238E27FC236}">
                    <a16:creationId xmlns:a16="http://schemas.microsoft.com/office/drawing/2014/main" id="{8542E82D-01AD-4BD8-8C5F-A6CDAD039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8" name="Freeform 39">
                <a:extLst>
                  <a:ext uri="{FF2B5EF4-FFF2-40B4-BE49-F238E27FC236}">
                    <a16:creationId xmlns:a16="http://schemas.microsoft.com/office/drawing/2014/main" id="{6285CF32-2BD3-47D0-9A6C-3EE7FD639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9" name="Freeform 40">
                <a:extLst>
                  <a:ext uri="{FF2B5EF4-FFF2-40B4-BE49-F238E27FC236}">
                    <a16:creationId xmlns:a16="http://schemas.microsoft.com/office/drawing/2014/main" id="{FA36D129-7B33-4379-B9EE-5624B95766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10" name="Rectangle 41">
                <a:extLst>
                  <a:ext uri="{FF2B5EF4-FFF2-40B4-BE49-F238E27FC236}">
                    <a16:creationId xmlns:a16="http://schemas.microsoft.com/office/drawing/2014/main" id="{0229A187-4E69-4262-B001-C5F0B55225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58E2D3C8-1C02-14D8-3335-BC087E7F5065}"/>
              </a:ext>
            </a:extLst>
          </p:cNvPr>
          <p:cNvSpPr>
            <a:spLocks noGrp="1"/>
          </p:cNvSpPr>
          <p:nvPr>
            <p:ph type="ctrTitle"/>
          </p:nvPr>
        </p:nvSpPr>
        <p:spPr>
          <a:xfrm>
            <a:off x="2667000" y="2328334"/>
            <a:ext cx="6858000" cy="1367896"/>
          </a:xfrm>
        </p:spPr>
        <p:txBody>
          <a:bodyPr>
            <a:normAutofit/>
          </a:bodyPr>
          <a:lstStyle/>
          <a:p>
            <a:pPr algn="ctr"/>
            <a:r>
              <a:rPr lang="en-US" sz="3000" dirty="0"/>
              <a:t>Q4: How does remote work impact mental health compare to on-site work?</a:t>
            </a:r>
          </a:p>
        </p:txBody>
      </p:sp>
      <p:sp>
        <p:nvSpPr>
          <p:cNvPr id="3" name="Subtitle 2">
            <a:extLst>
              <a:ext uri="{FF2B5EF4-FFF2-40B4-BE49-F238E27FC236}">
                <a16:creationId xmlns:a16="http://schemas.microsoft.com/office/drawing/2014/main" id="{6B533282-56D3-E898-9182-9ACD346A9CDE}"/>
              </a:ext>
            </a:extLst>
          </p:cNvPr>
          <p:cNvSpPr>
            <a:spLocks noGrp="1"/>
          </p:cNvSpPr>
          <p:nvPr>
            <p:ph type="subTitle" idx="1"/>
          </p:nvPr>
        </p:nvSpPr>
        <p:spPr>
          <a:xfrm>
            <a:off x="2667001" y="3602038"/>
            <a:ext cx="6857999" cy="953029"/>
          </a:xfrm>
        </p:spPr>
        <p:txBody>
          <a:bodyPr>
            <a:normAutofit/>
          </a:bodyPr>
          <a:lstStyle/>
          <a:p>
            <a:pPr algn="ctr"/>
            <a:r>
              <a:rPr lang="en-US" dirty="0"/>
              <a:t>Focusing on the ‘it’ industry</a:t>
            </a:r>
            <a:endParaRPr lang="en-US"/>
          </a:p>
        </p:txBody>
      </p:sp>
    </p:spTree>
    <p:extLst>
      <p:ext uri="{BB962C8B-B14F-4D97-AF65-F5344CB8AC3E}">
        <p14:creationId xmlns:p14="http://schemas.microsoft.com/office/powerpoint/2010/main" val="265734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a:bodyPr>
          <a:lstStyle/>
          <a:p>
            <a:pPr marL="0" indent="0">
              <a:lnSpc>
                <a:spcPct val="110000"/>
              </a:lnSpc>
              <a:buNone/>
            </a:pPr>
            <a:r>
              <a:rPr lang="en-US" sz="2400" dirty="0"/>
              <a:t>Remote Work &amp; Mental Health </a:t>
            </a:r>
            <a:br>
              <a:rPr lang="en-US" sz="2400" dirty="0"/>
            </a:br>
            <a:br>
              <a:rPr lang="en-US" sz="2400" dirty="0"/>
            </a:br>
            <a:r>
              <a:rPr lang="en-CA" sz="1800" dirty="0"/>
              <a:t>Waqi786. (2023). </a:t>
            </a:r>
            <a:r>
              <a:rPr lang="en-CA" sz="1800" i="1" dirty="0"/>
              <a:t>Remote Work and Mental Health</a:t>
            </a:r>
            <a:r>
              <a:rPr lang="en-CA" sz="1800" dirty="0"/>
              <a:t> [Data set]. Kaggle. </a:t>
            </a:r>
            <a:r>
              <a:rPr lang="en-CA" sz="1800" dirty="0">
                <a:hlinkClick r:id="rId3"/>
              </a:rPr>
              <a:t>https://www.kaggle.com/datasets/waqi786/remote-work-and-mental-health</a:t>
            </a:r>
            <a:endParaRPr lang="en-US" sz="1800" dirty="0"/>
          </a:p>
          <a:p>
            <a:pPr>
              <a:lnSpc>
                <a:spcPct val="110000"/>
              </a:lnSpc>
            </a:pPr>
            <a:r>
              <a:rPr lang="en-US" sz="1800" dirty="0"/>
              <a:t>I found “Remote Work &amp; Mental Health” on Kaggle to be a very interesting dataset. This dataset has information on gender, industry, mental stress levels and many other insightful details which were a great metric when analyzing on the whole.</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823534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6254433-056B-8D0F-74A7-999E59328DD3}"/>
              </a:ext>
            </a:extLst>
          </p:cNvPr>
          <p:cNvSpPr>
            <a:spLocks noGrp="1"/>
          </p:cNvSpPr>
          <p:nvPr>
            <p:ph type="title"/>
          </p:nvPr>
        </p:nvSpPr>
        <p:spPr>
          <a:xfrm>
            <a:off x="1141413" y="618518"/>
            <a:ext cx="4459286" cy="1478570"/>
          </a:xfrm>
        </p:spPr>
        <p:txBody>
          <a:bodyPr>
            <a:normAutofit/>
          </a:bodyPr>
          <a:lstStyle/>
          <a:p>
            <a:r>
              <a:rPr lang="en-US" sz="3200"/>
              <a:t>Decompose the Ask?</a:t>
            </a:r>
          </a:p>
        </p:txBody>
      </p:sp>
      <p:sp>
        <p:nvSpPr>
          <p:cNvPr id="3" name="Content Placeholder 2">
            <a:extLst>
              <a:ext uri="{FF2B5EF4-FFF2-40B4-BE49-F238E27FC236}">
                <a16:creationId xmlns:a16="http://schemas.microsoft.com/office/drawing/2014/main" id="{396EB947-C01B-077F-3246-BBD5C1E0EA6F}"/>
              </a:ext>
            </a:extLst>
          </p:cNvPr>
          <p:cNvSpPr>
            <a:spLocks noGrp="1"/>
          </p:cNvSpPr>
          <p:nvPr>
            <p:ph idx="1"/>
          </p:nvPr>
        </p:nvSpPr>
        <p:spPr>
          <a:xfrm>
            <a:off x="1141412" y="2249487"/>
            <a:ext cx="4459287" cy="3965046"/>
          </a:xfrm>
        </p:spPr>
        <p:txBody>
          <a:bodyPr>
            <a:normAutofit/>
          </a:bodyPr>
          <a:lstStyle/>
          <a:p>
            <a:pPr marL="0" indent="0">
              <a:buNone/>
            </a:pPr>
            <a:r>
              <a:rPr lang="en-US" sz="2000" i="1" dirty="0"/>
              <a:t>Question 1: How does constant technology exposure affect tech employees' mental well-being, considering workplace culture, treatment accessibility, and remote work dynamics?</a:t>
            </a:r>
            <a:br>
              <a:rPr lang="en-US" sz="2000" i="1" dirty="0"/>
            </a:br>
            <a:br>
              <a:rPr lang="en-US" sz="2000" i="1" dirty="0"/>
            </a:br>
            <a:endParaRPr lang="en-US" sz="2000" i="1" dirty="0"/>
          </a:p>
          <a:p>
            <a:pPr marL="0" indent="0">
              <a:buNone/>
            </a:pPr>
            <a:endParaRPr lang="en-US" sz="2000" dirty="0"/>
          </a:p>
        </p:txBody>
      </p:sp>
      <p:grpSp>
        <p:nvGrpSpPr>
          <p:cNvPr id="18" name="Group 1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aphicFrame>
        <p:nvGraphicFramePr>
          <p:cNvPr id="9" name="Content Placeholder 3">
            <a:extLst>
              <a:ext uri="{FF2B5EF4-FFF2-40B4-BE49-F238E27FC236}">
                <a16:creationId xmlns:a16="http://schemas.microsoft.com/office/drawing/2014/main" id="{5A2300C8-CA76-880E-76D3-BCA2BFF3FD90}"/>
              </a:ext>
            </a:extLst>
          </p:cNvPr>
          <p:cNvGraphicFramePr>
            <a:graphicFrameLocks/>
          </p:cNvGraphicFramePr>
          <p:nvPr/>
        </p:nvGraphicFramePr>
        <p:xfrm>
          <a:off x="6043611" y="2815508"/>
          <a:ext cx="5456279" cy="3149600"/>
        </p:xfrm>
        <a:graphic>
          <a:graphicData uri="http://schemas.openxmlformats.org/drawingml/2006/table">
            <a:tbl>
              <a:tblPr>
                <a:noFill/>
                <a:tableStyleId>{2D5ABB26-0587-4C30-8999-92F81FD0307C}</a:tableStyleId>
              </a:tblPr>
              <a:tblGrid>
                <a:gridCol w="2670810">
                  <a:extLst>
                    <a:ext uri="{9D8B030D-6E8A-4147-A177-3AD203B41FA5}">
                      <a16:colId xmlns:a16="http://schemas.microsoft.com/office/drawing/2014/main" val="1617626421"/>
                    </a:ext>
                  </a:extLst>
                </a:gridCol>
                <a:gridCol w="2785469">
                  <a:extLst>
                    <a:ext uri="{9D8B030D-6E8A-4147-A177-3AD203B41FA5}">
                      <a16:colId xmlns:a16="http://schemas.microsoft.com/office/drawing/2014/main" val="3436641996"/>
                    </a:ext>
                  </a:extLst>
                </a:gridCol>
              </a:tblGrid>
              <a:tr h="3149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Anonymity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Care Options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Coworkers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Family History</a:t>
                      </a:r>
                    </a:p>
                    <a:p>
                      <a:r>
                        <a:rPr lang="en-US" sz="2000" cap="none" spc="0" dirty="0">
                          <a:solidFill>
                            <a:schemeClr val="tx1"/>
                          </a:solidFill>
                        </a:rPr>
                        <a:t>Mental Health Benefits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Mental Health Stigma </a:t>
                      </a:r>
                    </a:p>
                    <a:p>
                      <a:endParaRPr lang="en-US" sz="2000" cap="none" spc="0" dirty="0">
                        <a:solidFill>
                          <a:schemeClr val="tx1"/>
                        </a:solidFill>
                      </a:endParaRP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Number of Employees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Physical Health Stigma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Resources Available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cap="none" spc="0" dirty="0">
                          <a:solidFill>
                            <a:schemeClr val="tx1"/>
                          </a:solidFill>
                        </a:rPr>
                        <a:t>Supervisor</a:t>
                      </a:r>
                    </a:p>
                    <a:p>
                      <a:r>
                        <a:rPr lang="en-US" sz="2000" cap="none" spc="0" dirty="0">
                          <a:solidFill>
                            <a:schemeClr val="tx1"/>
                          </a:solidFill>
                        </a:rPr>
                        <a:t>Tech Company</a:t>
                      </a:r>
                    </a:p>
                    <a:p>
                      <a:r>
                        <a:rPr lang="en-US" sz="2000" cap="none" spc="0" dirty="0">
                          <a:solidFill>
                            <a:schemeClr val="tx1"/>
                          </a:solidFill>
                        </a:rPr>
                        <a:t>Treatment</a:t>
                      </a:r>
                    </a:p>
                    <a:p>
                      <a:r>
                        <a:rPr lang="en-US" sz="2000" cap="none" spc="0" dirty="0">
                          <a:solidFill>
                            <a:schemeClr val="tx1"/>
                          </a:solidFill>
                        </a:rPr>
                        <a:t>Wellness Programs</a:t>
                      </a:r>
                    </a:p>
                  </a:txBody>
                  <a:tcPr marL="0" marR="108899" marT="43559" marB="326696">
                    <a:lnL w="12700" cmpd="sng">
                      <a:noFill/>
                      <a:prstDash val="solid"/>
                    </a:lnL>
                    <a:lnR w="12700" cmpd="sng">
                      <a:noFill/>
                      <a:prstDash val="solid"/>
                    </a:lnR>
                    <a:lnT w="6350" cap="flat" cmpd="sng" algn="ctr">
                      <a:solidFill>
                        <a:schemeClr val="tx1"/>
                      </a:solidFill>
                      <a:prstDash val="solid"/>
                    </a:lnT>
                    <a:lnB w="12700" cmpd="sng">
                      <a:noFill/>
                      <a:prstDash val="solid"/>
                    </a:lnB>
                    <a:noFill/>
                  </a:tcPr>
                </a:tc>
                <a:extLst>
                  <a:ext uri="{0D108BD9-81ED-4DB2-BD59-A6C34878D82A}">
                    <a16:rowId xmlns:a16="http://schemas.microsoft.com/office/drawing/2014/main" val="1642551454"/>
                  </a:ext>
                </a:extLst>
              </a:tr>
            </a:tbl>
          </a:graphicData>
        </a:graphic>
      </p:graphicFrame>
      <p:sp>
        <p:nvSpPr>
          <p:cNvPr id="4" name="TextBox 3">
            <a:extLst>
              <a:ext uri="{FF2B5EF4-FFF2-40B4-BE49-F238E27FC236}">
                <a16:creationId xmlns:a16="http://schemas.microsoft.com/office/drawing/2014/main" id="{EC4BCEF8-12A2-13EE-59A3-8E1EABD2F358}"/>
              </a:ext>
            </a:extLst>
          </p:cNvPr>
          <p:cNvSpPr txBox="1"/>
          <p:nvPr/>
        </p:nvSpPr>
        <p:spPr>
          <a:xfrm>
            <a:off x="5958001" y="2132790"/>
            <a:ext cx="5130187" cy="830997"/>
          </a:xfrm>
          <a:prstGeom prst="rect">
            <a:avLst/>
          </a:prstGeom>
          <a:noFill/>
        </p:spPr>
        <p:txBody>
          <a:bodyPr wrap="none" rtlCol="0">
            <a:spAutoFit/>
          </a:bodyPr>
          <a:lstStyle/>
          <a:p>
            <a:r>
              <a:rPr lang="en-US" sz="2400" dirty="0"/>
              <a:t>First: Identify the independent variables </a:t>
            </a:r>
            <a:endParaRPr lang="en-US" sz="4400" i="1" dirty="0"/>
          </a:p>
          <a:p>
            <a:r>
              <a:rPr lang="en-US" sz="2400" dirty="0"/>
              <a:t> </a:t>
            </a:r>
          </a:p>
        </p:txBody>
      </p:sp>
    </p:spTree>
    <p:extLst>
      <p:ext uri="{BB962C8B-B14F-4D97-AF65-F5344CB8AC3E}">
        <p14:creationId xmlns:p14="http://schemas.microsoft.com/office/powerpoint/2010/main" val="13513136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EDD79CD5-2CB4-8B34-4057-A2C338BB5801}"/>
              </a:ext>
            </a:extLst>
          </p:cNvPr>
          <p:cNvSpPr>
            <a:spLocks noGrp="1"/>
          </p:cNvSpPr>
          <p:nvPr>
            <p:ph type="title"/>
          </p:nvPr>
        </p:nvSpPr>
        <p:spPr>
          <a:xfrm>
            <a:off x="7962519" y="618518"/>
            <a:ext cx="3724656" cy="1478570"/>
          </a:xfrm>
        </p:spPr>
        <p:txBody>
          <a:bodyPr>
            <a:normAutofit/>
          </a:bodyPr>
          <a:lstStyle/>
          <a:p>
            <a:r>
              <a:rPr lang="en-US" sz="3200" dirty="0"/>
              <a:t>Gender % in the IT industry</a:t>
            </a:r>
          </a:p>
        </p:txBody>
      </p:sp>
      <p:pic>
        <p:nvPicPr>
          <p:cNvPr id="5" name="Picture 4">
            <a:extLst>
              <a:ext uri="{FF2B5EF4-FFF2-40B4-BE49-F238E27FC236}">
                <a16:creationId xmlns:a16="http://schemas.microsoft.com/office/drawing/2014/main" id="{51A5E1A6-CD64-EDCD-7E46-BEF557965C64}"/>
              </a:ext>
            </a:extLst>
          </p:cNvPr>
          <p:cNvPicPr>
            <a:picLocks noChangeAspect="1"/>
          </p:cNvPicPr>
          <p:nvPr/>
        </p:nvPicPr>
        <p:blipFill>
          <a:blip r:embed="rId4"/>
          <a:srcRect t="3716" r="-2" b="3699"/>
          <a:stretch/>
        </p:blipFill>
        <p:spPr>
          <a:xfrm>
            <a:off x="-5597" y="10"/>
            <a:ext cx="7558541" cy="6857990"/>
          </a:xfrm>
          <a:prstGeom prst="rect">
            <a:avLst/>
          </a:prstGeom>
        </p:spPr>
      </p:pic>
      <p:grpSp>
        <p:nvGrpSpPr>
          <p:cNvPr id="14" name="Group 13">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5" name="Rectangle 14">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6"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 name="Rectangle 17">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9"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4"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5"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6"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7"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8"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9"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0"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1"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2"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3" name="Rectangle 42">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44"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1"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2"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3"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4"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55" name="Rectangle 54">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56"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99"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0"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1"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2"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8"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9"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0"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72220718-EC81-4B52-21F1-663A20A52DEB}"/>
              </a:ext>
            </a:extLst>
          </p:cNvPr>
          <p:cNvSpPr>
            <a:spLocks noGrp="1"/>
          </p:cNvSpPr>
          <p:nvPr>
            <p:ph idx="1"/>
          </p:nvPr>
        </p:nvSpPr>
        <p:spPr>
          <a:xfrm>
            <a:off x="7962519" y="2249487"/>
            <a:ext cx="3724656" cy="3541714"/>
          </a:xfrm>
        </p:spPr>
        <p:txBody>
          <a:bodyPr>
            <a:normAutofit/>
          </a:bodyPr>
          <a:lstStyle/>
          <a:p>
            <a:pPr marL="0" indent="0">
              <a:buNone/>
            </a:pPr>
            <a:r>
              <a:rPr lang="en-US" sz="1800" dirty="0"/>
              <a:t>This figure illustrates the gender distribution within the IT industry. While the proportions of males and females appear relatively balanced, it's important to note that 26% of individuals opted not to disclose their gender. This non-disclosure rate should be considered when interpreting the data, as it may affect the perceived distribution.</a:t>
            </a:r>
          </a:p>
        </p:txBody>
      </p:sp>
    </p:spTree>
    <p:extLst>
      <p:ext uri="{BB962C8B-B14F-4D97-AF65-F5344CB8AC3E}">
        <p14:creationId xmlns:p14="http://schemas.microsoft.com/office/powerpoint/2010/main" val="23599339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42C4-5F72-C7F7-B225-C4AA6AA71BC6}"/>
              </a:ext>
            </a:extLst>
          </p:cNvPr>
          <p:cNvSpPr>
            <a:spLocks noGrp="1"/>
          </p:cNvSpPr>
          <p:nvPr>
            <p:ph type="title"/>
          </p:nvPr>
        </p:nvSpPr>
        <p:spPr>
          <a:xfrm>
            <a:off x="8036041" y="618518"/>
            <a:ext cx="3281003" cy="1478570"/>
          </a:xfrm>
        </p:spPr>
        <p:txBody>
          <a:bodyPr anchor="b">
            <a:normAutofit/>
          </a:bodyPr>
          <a:lstStyle/>
          <a:p>
            <a:r>
              <a:rPr lang="en-US" sz="2800"/>
              <a:t>Male vs female mental health</a:t>
            </a:r>
            <a:endParaRPr lang="en-US" sz="2800" dirty="0"/>
          </a:p>
        </p:txBody>
      </p:sp>
      <p:sp>
        <p:nvSpPr>
          <p:cNvPr id="18"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6E920F7-7BAB-6501-73AA-D40FE72FBAB6}"/>
              </a:ext>
            </a:extLst>
          </p:cNvPr>
          <p:cNvPicPr>
            <a:picLocks noChangeAspect="1"/>
          </p:cNvPicPr>
          <p:nvPr/>
        </p:nvPicPr>
        <p:blipFill>
          <a:blip r:embed="rId3"/>
          <a:stretch>
            <a:fillRect/>
          </a:stretch>
        </p:blipFill>
        <p:spPr>
          <a:xfrm>
            <a:off x="819200" y="992016"/>
            <a:ext cx="3544718" cy="3429513"/>
          </a:xfrm>
          <a:prstGeom prst="rect">
            <a:avLst/>
          </a:prstGeom>
        </p:spPr>
      </p:pic>
      <p:pic>
        <p:nvPicPr>
          <p:cNvPr id="6" name="Content Placeholder 5">
            <a:extLst>
              <a:ext uri="{FF2B5EF4-FFF2-40B4-BE49-F238E27FC236}">
                <a16:creationId xmlns:a16="http://schemas.microsoft.com/office/drawing/2014/main" id="{437DBC73-33E0-CADC-9EF8-E99126CB388E}"/>
              </a:ext>
            </a:extLst>
          </p:cNvPr>
          <p:cNvPicPr>
            <a:picLocks noChangeAspect="1"/>
          </p:cNvPicPr>
          <p:nvPr/>
        </p:nvPicPr>
        <p:blipFill>
          <a:blip r:embed="rId4"/>
          <a:stretch>
            <a:fillRect/>
          </a:stretch>
        </p:blipFill>
        <p:spPr>
          <a:xfrm>
            <a:off x="4119963" y="2665140"/>
            <a:ext cx="3431447" cy="3259874"/>
          </a:xfrm>
          <a:prstGeom prst="rect">
            <a:avLst/>
          </a:prstGeom>
        </p:spPr>
      </p:pic>
      <p:sp>
        <p:nvSpPr>
          <p:cNvPr id="11" name="Content Placeholder 10">
            <a:extLst>
              <a:ext uri="{FF2B5EF4-FFF2-40B4-BE49-F238E27FC236}">
                <a16:creationId xmlns:a16="http://schemas.microsoft.com/office/drawing/2014/main" id="{6D1ADA29-CA9F-4496-3968-019C96C6AE81}"/>
              </a:ext>
            </a:extLst>
          </p:cNvPr>
          <p:cNvSpPr>
            <a:spLocks noGrp="1"/>
          </p:cNvSpPr>
          <p:nvPr>
            <p:ph idx="1"/>
          </p:nvPr>
        </p:nvSpPr>
        <p:spPr>
          <a:xfrm>
            <a:off x="7885598" y="2249487"/>
            <a:ext cx="3431447" cy="3541714"/>
          </a:xfrm>
        </p:spPr>
        <p:txBody>
          <a:bodyPr>
            <a:normAutofit lnSpcReduction="10000"/>
          </a:bodyPr>
          <a:lstStyle/>
          <a:p>
            <a:pPr marL="0" indent="0">
              <a:buNone/>
            </a:pPr>
            <a:r>
              <a:rPr lang="en-US" sz="1800" dirty="0"/>
              <a:t>The overall takeaway regarding mental health in the IT industry is that both males and females experience comparable levels of anxiety, depression, and burnout. This suggests that, despite potential differences in job roles or workplace environments, mental health challenges appear to affect individuals similarly across genders in this sector.</a:t>
            </a:r>
          </a:p>
        </p:txBody>
      </p:sp>
    </p:spTree>
    <p:extLst>
      <p:ext uri="{BB962C8B-B14F-4D97-AF65-F5344CB8AC3E}">
        <p14:creationId xmlns:p14="http://schemas.microsoft.com/office/powerpoint/2010/main" val="38267061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4" name="Rectangle 7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5DC8020-CED1-380F-5482-332FE3EE6427}"/>
              </a:ext>
            </a:extLst>
          </p:cNvPr>
          <p:cNvSpPr>
            <a:spLocks noGrp="1"/>
          </p:cNvSpPr>
          <p:nvPr>
            <p:ph type="title"/>
          </p:nvPr>
        </p:nvSpPr>
        <p:spPr>
          <a:xfrm>
            <a:off x="913139" y="633764"/>
            <a:ext cx="2851417" cy="1478570"/>
          </a:xfrm>
        </p:spPr>
        <p:txBody>
          <a:bodyPr vert="horz" lIns="91440" tIns="45720" rIns="91440" bIns="45720" rtlCol="0">
            <a:normAutofit/>
          </a:bodyPr>
          <a:lstStyle/>
          <a:p>
            <a:r>
              <a:rPr lang="en-US" sz="3200" dirty="0">
                <a:solidFill>
                  <a:srgbClr val="FFFFFF"/>
                </a:solidFill>
              </a:rPr>
              <a:t>Work-life balance rating</a:t>
            </a:r>
          </a:p>
        </p:txBody>
      </p:sp>
      <p:sp>
        <p:nvSpPr>
          <p:cNvPr id="8" name="Content Placeholder 7">
            <a:extLst>
              <a:ext uri="{FF2B5EF4-FFF2-40B4-BE49-F238E27FC236}">
                <a16:creationId xmlns:a16="http://schemas.microsoft.com/office/drawing/2014/main" id="{707E5F92-0093-4123-6439-B4A51529C669}"/>
              </a:ext>
            </a:extLst>
          </p:cNvPr>
          <p:cNvSpPr>
            <a:spLocks noGrp="1"/>
          </p:cNvSpPr>
          <p:nvPr>
            <p:ph idx="1"/>
          </p:nvPr>
        </p:nvSpPr>
        <p:spPr>
          <a:xfrm>
            <a:off x="902493" y="2264733"/>
            <a:ext cx="2862444" cy="3957302"/>
          </a:xfrm>
        </p:spPr>
        <p:txBody>
          <a:bodyPr vert="horz" lIns="91440" tIns="45720" rIns="91440" bIns="45720" rtlCol="0">
            <a:normAutofit fontScale="92500"/>
          </a:bodyPr>
          <a:lstStyle/>
          <a:p>
            <a:pPr marL="0" indent="0">
              <a:buNone/>
            </a:pPr>
            <a:r>
              <a:rPr lang="en-US" sz="1400" cap="all" dirty="0">
                <a:solidFill>
                  <a:srgbClr val="FFFFFF"/>
                </a:solidFill>
              </a:rPr>
              <a:t>It is notable that the ratings across all three work environments—remote, hybrid, and on-site—are quite similar. This result contrasts with the initial expectation that remote work would significantly enhance employees' perception of work-life balance. The anticipated distinction in favor of remote work did not materialize, suggesting that factors beyond work location may play a more substantial role in influencing employees' sense of balance and well-being.</a:t>
            </a:r>
          </a:p>
        </p:txBody>
      </p:sp>
      <p:grpSp>
        <p:nvGrpSpPr>
          <p:cNvPr id="76" name="Group 7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7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7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8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9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0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35FC2C84-E151-EC8C-DE35-92F74672D1FE}"/>
              </a:ext>
            </a:extLst>
          </p:cNvPr>
          <p:cNvPicPr>
            <a:picLocks noChangeAspect="1"/>
          </p:cNvPicPr>
          <p:nvPr/>
        </p:nvPicPr>
        <p:blipFill>
          <a:blip r:embed="rId3"/>
          <a:srcRect b="1790"/>
          <a:stretch/>
        </p:blipFill>
        <p:spPr>
          <a:xfrm>
            <a:off x="4711778" y="864163"/>
            <a:ext cx="6844045" cy="5125170"/>
          </a:xfrm>
          <a:prstGeom prst="rect">
            <a:avLst/>
          </a:prstGeom>
        </p:spPr>
      </p:pic>
    </p:spTree>
    <p:extLst>
      <p:ext uri="{BB962C8B-B14F-4D97-AF65-F5344CB8AC3E}">
        <p14:creationId xmlns:p14="http://schemas.microsoft.com/office/powerpoint/2010/main" val="258762543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62ABE46-E074-3FC0-EFB4-DE9083E431A8}"/>
              </a:ext>
            </a:extLst>
          </p:cNvPr>
          <p:cNvSpPr>
            <a:spLocks noGrp="1"/>
          </p:cNvSpPr>
          <p:nvPr>
            <p:ph type="title"/>
          </p:nvPr>
        </p:nvSpPr>
        <p:spPr>
          <a:xfrm>
            <a:off x="1141413" y="618518"/>
            <a:ext cx="4459286" cy="1478570"/>
          </a:xfrm>
        </p:spPr>
        <p:txBody>
          <a:bodyPr>
            <a:normAutofit/>
          </a:bodyPr>
          <a:lstStyle/>
          <a:p>
            <a:r>
              <a:rPr lang="en-US" sz="3200"/>
              <a:t>Stress levels by work locations</a:t>
            </a:r>
          </a:p>
        </p:txBody>
      </p:sp>
      <p:sp>
        <p:nvSpPr>
          <p:cNvPr id="8" name="Content Placeholder 7">
            <a:extLst>
              <a:ext uri="{FF2B5EF4-FFF2-40B4-BE49-F238E27FC236}">
                <a16:creationId xmlns:a16="http://schemas.microsoft.com/office/drawing/2014/main" id="{25963E7A-49F6-7E28-880E-EEF692EF7B01}"/>
              </a:ext>
            </a:extLst>
          </p:cNvPr>
          <p:cNvSpPr>
            <a:spLocks noGrp="1"/>
          </p:cNvSpPr>
          <p:nvPr>
            <p:ph idx="1"/>
          </p:nvPr>
        </p:nvSpPr>
        <p:spPr>
          <a:xfrm>
            <a:off x="1141412" y="2249487"/>
            <a:ext cx="4459287" cy="3965046"/>
          </a:xfrm>
        </p:spPr>
        <p:txBody>
          <a:bodyPr>
            <a:normAutofit fontScale="92500" lnSpcReduction="10000"/>
          </a:bodyPr>
          <a:lstStyle/>
          <a:p>
            <a:r>
              <a:rPr lang="en-US" sz="2000" dirty="0"/>
              <a:t>The graph provides a clear depiction of both hybrid and on-site roles, which exhibit the highest number of responses at low stress levels. However, these roles also show a significant number of responses at high stress levels.</a:t>
            </a:r>
          </a:p>
          <a:p>
            <a:r>
              <a:rPr lang="en-US" sz="2000" dirty="0"/>
              <a:t>A key takeaway from this graph is that the number of remote workers is comparatively lower than in the other two work environments, which may explain the reduced representation in this dataset.</a:t>
            </a:r>
          </a:p>
        </p:txBody>
      </p:sp>
      <p:pic>
        <p:nvPicPr>
          <p:cNvPr id="4" name="Content Placeholder 3" descr="A graph of stress levels&#10;&#10;Description automatically generated">
            <a:extLst>
              <a:ext uri="{FF2B5EF4-FFF2-40B4-BE49-F238E27FC236}">
                <a16:creationId xmlns:a16="http://schemas.microsoft.com/office/drawing/2014/main" id="{0C751507-77BF-0BFA-0A6C-B1FF48257AD9}"/>
              </a:ext>
            </a:extLst>
          </p:cNvPr>
          <p:cNvPicPr>
            <a:picLocks noChangeAspect="1"/>
          </p:cNvPicPr>
          <p:nvPr/>
        </p:nvPicPr>
        <p:blipFill>
          <a:blip r:embed="rId4"/>
          <a:stretch>
            <a:fillRect/>
          </a:stretch>
        </p:blipFill>
        <p:spPr>
          <a:xfrm>
            <a:off x="6096000" y="1220373"/>
            <a:ext cx="5456279" cy="439230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7267523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B83F4A9-7C9F-CA66-B943-F382E8B3B545}"/>
              </a:ext>
            </a:extLst>
          </p:cNvPr>
          <p:cNvSpPr>
            <a:spLocks noGrp="1"/>
          </p:cNvSpPr>
          <p:nvPr>
            <p:ph type="title"/>
          </p:nvPr>
        </p:nvSpPr>
        <p:spPr>
          <a:xfrm>
            <a:off x="1019015" y="1093787"/>
            <a:ext cx="3059969" cy="4697413"/>
          </a:xfrm>
        </p:spPr>
        <p:txBody>
          <a:bodyPr>
            <a:normAutofit/>
          </a:bodyPr>
          <a:lstStyle/>
          <a:p>
            <a:r>
              <a:rPr lang="en-US"/>
              <a:t>Analysis</a:t>
            </a:r>
            <a:endParaRPr lang="en-US" dirty="0"/>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E6C2E8-A3E9-1EA5-5A94-EB2FE28DB1F2}"/>
              </a:ext>
            </a:extLst>
          </p:cNvPr>
          <p:cNvSpPr>
            <a:spLocks noGrp="1"/>
          </p:cNvSpPr>
          <p:nvPr>
            <p:ph idx="1"/>
          </p:nvPr>
        </p:nvSpPr>
        <p:spPr>
          <a:xfrm>
            <a:off x="5215467" y="1093788"/>
            <a:ext cx="6363758" cy="5561655"/>
          </a:xfrm>
        </p:spPr>
        <p:txBody>
          <a:bodyPr>
            <a:normAutofit/>
          </a:bodyPr>
          <a:lstStyle/>
          <a:p>
            <a:pPr marL="0" indent="0">
              <a:lnSpc>
                <a:spcPct val="110000"/>
              </a:lnSpc>
              <a:buNone/>
            </a:pPr>
            <a:r>
              <a:rPr lang="en-US" sz="2200" dirty="0"/>
              <a:t>“How does remote work impact mental health compare to on-site work?”</a:t>
            </a:r>
          </a:p>
          <a:p>
            <a:pPr marL="0" indent="0">
              <a:lnSpc>
                <a:spcPct val="110000"/>
              </a:lnSpc>
              <a:buNone/>
            </a:pPr>
            <a:endParaRPr lang="en-US" sz="2200" dirty="0"/>
          </a:p>
          <a:p>
            <a:pPr marL="0" indent="0">
              <a:lnSpc>
                <a:spcPct val="110000"/>
              </a:lnSpc>
              <a:buNone/>
            </a:pPr>
            <a:r>
              <a:rPr lang="en-US" sz="2200" dirty="0"/>
              <a:t>After thoroughly analyzing the dataset related to mental health and work location, it appears that the impact of remote work on mental health is not as significant as initially anticipated. The data shows minimal variance in stress levels between remote and on-site workers. While factors such as the smaller proportion of remote workers compared to on-site or hybrid workers must be taken into account, the overall difference remains unexpectedly minor, contrary to my original hypothesis.</a:t>
            </a:r>
          </a:p>
          <a:p>
            <a:pPr marL="0" indent="0">
              <a:lnSpc>
                <a:spcPct val="110000"/>
              </a:lnSpc>
              <a:buNone/>
            </a:pPr>
            <a:endParaRPr lang="en-US" sz="2200" dirty="0"/>
          </a:p>
        </p:txBody>
      </p:sp>
    </p:spTree>
    <p:extLst>
      <p:ext uri="{BB962C8B-B14F-4D97-AF65-F5344CB8AC3E}">
        <p14:creationId xmlns:p14="http://schemas.microsoft.com/office/powerpoint/2010/main" val="23175675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168896" y="2513993"/>
            <a:ext cx="3084891" cy="1478570"/>
          </a:xfrm>
        </p:spPr>
        <p:txBody>
          <a:bodyPr>
            <a:normAutofit/>
          </a:bodyPr>
          <a:lstStyle/>
          <a:p>
            <a:r>
              <a:rPr lang="en-US" sz="3200" dirty="0"/>
              <a:t>Thank you!</a:t>
            </a:r>
          </a:p>
        </p:txBody>
      </p:sp>
    </p:spTree>
    <p:extLst>
      <p:ext uri="{BB962C8B-B14F-4D97-AF65-F5344CB8AC3E}">
        <p14:creationId xmlns:p14="http://schemas.microsoft.com/office/powerpoint/2010/main" val="1094849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0D5763E-6893-21BF-8114-CBE2BFEB1C52}"/>
              </a:ext>
            </a:extLst>
          </p:cNvPr>
          <p:cNvSpPr>
            <a:spLocks noGrp="1"/>
          </p:cNvSpPr>
          <p:nvPr>
            <p:ph type="title"/>
          </p:nvPr>
        </p:nvSpPr>
        <p:spPr>
          <a:xfrm>
            <a:off x="1019015" y="-917893"/>
            <a:ext cx="3059969" cy="4697413"/>
          </a:xfrm>
        </p:spPr>
        <p:txBody>
          <a:bodyPr>
            <a:normAutofit/>
          </a:bodyPr>
          <a:lstStyle/>
          <a:p>
            <a:r>
              <a:rPr lang="en-US" dirty="0"/>
              <a:t>EXPLORATION:</a:t>
            </a:r>
            <a:br>
              <a:rPr lang="en-US" dirty="0"/>
            </a:br>
            <a:r>
              <a:rPr lang="en-US" dirty="0"/>
              <a:t>Identify Data Sources</a:t>
            </a:r>
          </a:p>
        </p:txBody>
      </p:sp>
      <p:sp useBgFill="1">
        <p:nvSpPr>
          <p:cNvPr id="39"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EB3BF3-8E99-7AE4-3DF2-E50B5FDD1554}"/>
              </a:ext>
            </a:extLst>
          </p:cNvPr>
          <p:cNvSpPr>
            <a:spLocks noGrp="1"/>
          </p:cNvSpPr>
          <p:nvPr>
            <p:ph idx="1"/>
          </p:nvPr>
        </p:nvSpPr>
        <p:spPr>
          <a:xfrm>
            <a:off x="5118798" y="739775"/>
            <a:ext cx="6652562" cy="5629276"/>
          </a:xfrm>
        </p:spPr>
        <p:txBody>
          <a:bodyPr>
            <a:normAutofit fontScale="92500" lnSpcReduction="10000"/>
          </a:bodyPr>
          <a:lstStyle/>
          <a:p>
            <a:pPr marL="0" indent="0">
              <a:lnSpc>
                <a:spcPct val="110000"/>
              </a:lnSpc>
              <a:buNone/>
            </a:pPr>
            <a:r>
              <a:rPr lang="en-US" sz="2200" b="1" dirty="0"/>
              <a:t>Dataset: Mental Health in Tech Survey</a:t>
            </a:r>
          </a:p>
          <a:p>
            <a:pPr marL="0" indent="0">
              <a:lnSpc>
                <a:spcPct val="110000"/>
              </a:lnSpc>
              <a:buNone/>
            </a:pPr>
            <a:r>
              <a:rPr lang="en-US" sz="1800" dirty="0">
                <a:hlinkClick r:id="rId3"/>
              </a:rPr>
              <a:t>https://www.kaggle.com/datasets/osmi/mental-health-in-tech-survey</a:t>
            </a:r>
            <a:endParaRPr lang="en-US" sz="1800" dirty="0"/>
          </a:p>
          <a:p>
            <a:pPr>
              <a:lnSpc>
                <a:spcPct val="110000"/>
              </a:lnSpc>
            </a:pPr>
            <a:r>
              <a:rPr lang="en-US" sz="1800" dirty="0"/>
              <a:t>Dataset from a 2014 survey on mental health in the tech workplace.</a:t>
            </a:r>
          </a:p>
          <a:p>
            <a:pPr>
              <a:lnSpc>
                <a:spcPct val="110000"/>
              </a:lnSpc>
            </a:pPr>
            <a:r>
              <a:rPr lang="en-US" sz="1800" dirty="0"/>
              <a:t>Focuses on attitudes towards mental health and frequency of mental health disorders.</a:t>
            </a:r>
          </a:p>
          <a:p>
            <a:pPr>
              <a:lnSpc>
                <a:spcPct val="110000"/>
              </a:lnSpc>
            </a:pPr>
            <a:r>
              <a:rPr lang="en-US" sz="1800" dirty="0"/>
              <a:t>Covers employee demographics (age, gender, occupation) and company characteristics (size, industry, location).</a:t>
            </a:r>
          </a:p>
          <a:p>
            <a:pPr>
              <a:lnSpc>
                <a:spcPct val="110000"/>
              </a:lnSpc>
            </a:pPr>
            <a:r>
              <a:rPr lang="en-US" sz="1800" dirty="0"/>
              <a:t>Examines the prevalence of mental health conditions among tech employees.</a:t>
            </a:r>
          </a:p>
          <a:p>
            <a:pPr>
              <a:lnSpc>
                <a:spcPct val="110000"/>
              </a:lnSpc>
            </a:pPr>
            <a:r>
              <a:rPr lang="en-US" sz="1800" dirty="0"/>
              <a:t>Explores workplace mental health support and resources offered by companies.</a:t>
            </a:r>
          </a:p>
          <a:p>
            <a:pPr>
              <a:lnSpc>
                <a:spcPct val="110000"/>
              </a:lnSpc>
            </a:pPr>
            <a:r>
              <a:rPr lang="en-US" sz="1800" dirty="0"/>
              <a:t>Highlights comfort levels in discussing mental health with supervisors or colleagues.</a:t>
            </a:r>
          </a:p>
          <a:p>
            <a:pPr>
              <a:lnSpc>
                <a:spcPct val="110000"/>
              </a:lnSpc>
            </a:pPr>
            <a:r>
              <a:rPr lang="en-US" sz="1800" dirty="0"/>
              <a:t>Encourages comparison with data from the ongoing 2016 survey.</a:t>
            </a:r>
          </a:p>
          <a:p>
            <a:pPr>
              <a:lnSpc>
                <a:spcPct val="110000"/>
              </a:lnSpc>
            </a:pPr>
            <a:r>
              <a:rPr lang="en-US" sz="1800" dirty="0"/>
              <a:t>Aims to identify trends in mental health awareness within the tech industry.</a:t>
            </a:r>
          </a:p>
        </p:txBody>
      </p:sp>
      <p:pic>
        <p:nvPicPr>
          <p:cNvPr id="5" name="Graphic 4" descr="Laptop with phone and calculator">
            <a:extLst>
              <a:ext uri="{FF2B5EF4-FFF2-40B4-BE49-F238E27FC236}">
                <a16:creationId xmlns:a16="http://schemas.microsoft.com/office/drawing/2014/main" id="{E7997DBD-4B0F-E4F0-BB0D-68F7A7D5C3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0640" y="1997076"/>
            <a:ext cx="4501355" cy="4501355"/>
          </a:xfrm>
          <a:prstGeom prst="rect">
            <a:avLst/>
          </a:prstGeom>
        </p:spPr>
      </p:pic>
    </p:spTree>
    <p:extLst>
      <p:ext uri="{BB962C8B-B14F-4D97-AF65-F5344CB8AC3E}">
        <p14:creationId xmlns:p14="http://schemas.microsoft.com/office/powerpoint/2010/main" val="3342049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4DC0-4194-E57C-7F97-57A180D202BC}"/>
              </a:ext>
            </a:extLst>
          </p:cNvPr>
          <p:cNvSpPr>
            <a:spLocks noGrp="1"/>
          </p:cNvSpPr>
          <p:nvPr>
            <p:ph type="title"/>
          </p:nvPr>
        </p:nvSpPr>
        <p:spPr>
          <a:xfrm>
            <a:off x="1141413" y="618518"/>
            <a:ext cx="9905998" cy="1478570"/>
          </a:xfrm>
        </p:spPr>
        <p:txBody>
          <a:bodyPr>
            <a:normAutofit/>
          </a:bodyPr>
          <a:lstStyle/>
          <a:p>
            <a:r>
              <a:rPr lang="en-US" dirty="0"/>
              <a:t>Define Strategies and Metrics</a:t>
            </a:r>
          </a:p>
        </p:txBody>
      </p:sp>
      <p:graphicFrame>
        <p:nvGraphicFramePr>
          <p:cNvPr id="4" name="Content Placeholder 3">
            <a:extLst>
              <a:ext uri="{FF2B5EF4-FFF2-40B4-BE49-F238E27FC236}">
                <a16:creationId xmlns:a16="http://schemas.microsoft.com/office/drawing/2014/main" id="{5A8C6995-F2B5-AA89-FBFB-9C54226D70A3}"/>
              </a:ext>
            </a:extLst>
          </p:cNvPr>
          <p:cNvGraphicFramePr>
            <a:graphicFrameLocks noGrp="1"/>
          </p:cNvGraphicFramePr>
          <p:nvPr>
            <p:ph idx="1"/>
            <p:extLst>
              <p:ext uri="{D42A27DB-BD31-4B8C-83A1-F6EECF244321}">
                <p14:modId xmlns:p14="http://schemas.microsoft.com/office/powerpoint/2010/main" val="1244738840"/>
              </p:ext>
            </p:extLst>
          </p:nvPr>
        </p:nvGraphicFramePr>
        <p:xfrm>
          <a:off x="1141413" y="2540626"/>
          <a:ext cx="9906000" cy="2899109"/>
        </p:xfrm>
        <a:graphic>
          <a:graphicData uri="http://schemas.openxmlformats.org/drawingml/2006/table">
            <a:tbl>
              <a:tblPr>
                <a:solidFill>
                  <a:schemeClr val="bg1"/>
                </a:solidFill>
                <a:tableStyleId>{2D5ABB26-0587-4C30-8999-92F81FD0307C}</a:tableStyleId>
              </a:tblPr>
              <a:tblGrid>
                <a:gridCol w="5197716">
                  <a:extLst>
                    <a:ext uri="{9D8B030D-6E8A-4147-A177-3AD203B41FA5}">
                      <a16:colId xmlns:a16="http://schemas.microsoft.com/office/drawing/2014/main" val="1617626421"/>
                    </a:ext>
                  </a:extLst>
                </a:gridCol>
                <a:gridCol w="4708284">
                  <a:extLst>
                    <a:ext uri="{9D8B030D-6E8A-4147-A177-3AD203B41FA5}">
                      <a16:colId xmlns:a16="http://schemas.microsoft.com/office/drawing/2014/main" val="3436641996"/>
                    </a:ext>
                  </a:extLst>
                </a:gridCol>
              </a:tblGrid>
              <a:tr h="2899109">
                <a:tc>
                  <a:txBody>
                    <a:bodyPr/>
                    <a:lstStyle/>
                    <a:p>
                      <a:r>
                        <a:rPr lang="en-US" sz="1600" cap="none" spc="0" dirty="0">
                          <a:solidFill>
                            <a:schemeClr val="tx1"/>
                          </a:solidFill>
                        </a:rPr>
                        <a:t>Define Strategy/ Metrics to Collect:</a:t>
                      </a:r>
                    </a:p>
                    <a:p>
                      <a:pPr marL="342900" indent="-342900">
                        <a:buFont typeface="Arial" panose="020B0604020202020204" pitchFamily="34" charset="0"/>
                        <a:buChar char="•"/>
                      </a:pPr>
                      <a:r>
                        <a:rPr lang="en-US" sz="1600" cap="none" spc="0" dirty="0" err="1">
                          <a:solidFill>
                            <a:schemeClr val="tx1"/>
                          </a:solidFill>
                        </a:rPr>
                        <a:t>AgeGender</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Country</a:t>
                      </a:r>
                    </a:p>
                    <a:p>
                      <a:pPr marL="285750" indent="-285750">
                        <a:buFont typeface="Arial" panose="020B0604020202020204" pitchFamily="34" charset="0"/>
                        <a:buChar char="•"/>
                      </a:pPr>
                      <a:r>
                        <a:rPr lang="en-US" sz="1600" cap="none" spc="0" dirty="0">
                          <a:solidFill>
                            <a:schemeClr val="tx1"/>
                          </a:solidFill>
                        </a:rPr>
                        <a:t>State</a:t>
                      </a:r>
                    </a:p>
                    <a:p>
                      <a:pPr marL="285750" indent="-285750">
                        <a:buFont typeface="Arial" panose="020B0604020202020204" pitchFamily="34" charset="0"/>
                        <a:buChar char="•"/>
                      </a:pPr>
                      <a:r>
                        <a:rPr lang="en-US" sz="1600" cap="none" spc="0" dirty="0" err="1">
                          <a:solidFill>
                            <a:schemeClr val="tx1"/>
                          </a:solidFill>
                        </a:rPr>
                        <a:t>self_employed</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family_history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remote_work</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tech_company</a:t>
                      </a:r>
                      <a:endParaRPr lang="en-US" sz="1600" cap="none" spc="0" dirty="0">
                        <a:solidFill>
                          <a:schemeClr val="tx1"/>
                        </a:solidFill>
                      </a:endParaRPr>
                    </a:p>
                    <a:p>
                      <a:pPr marL="285750" indent="-285750">
                        <a:buFont typeface="Arial" panose="020B0604020202020204" pitchFamily="34" charset="0"/>
                        <a:buChar char="•"/>
                      </a:pPr>
                      <a:r>
                        <a:rPr lang="en-US" sz="1600" cap="none" spc="0" dirty="0" err="1">
                          <a:solidFill>
                            <a:schemeClr val="tx1"/>
                          </a:solidFill>
                        </a:rPr>
                        <a:t>no_employees</a:t>
                      </a:r>
                      <a:endParaRPr lang="en-US" sz="1600" cap="none" spc="0" dirty="0">
                        <a:solidFill>
                          <a:schemeClr val="tx1"/>
                        </a:solidFill>
                      </a:endParaRPr>
                    </a:p>
                    <a:p>
                      <a:pPr marL="285750" indent="-285750">
                        <a:buFont typeface="Arial" panose="020B0604020202020204" pitchFamily="34" charset="0"/>
                        <a:buChar char="•"/>
                      </a:pPr>
                      <a:r>
                        <a:rPr lang="en-US" sz="1600" cap="none" spc="0" dirty="0">
                          <a:solidFill>
                            <a:schemeClr val="tx1"/>
                          </a:solidFill>
                        </a:rPr>
                        <a:t>Benefits</a:t>
                      </a:r>
                    </a:p>
                    <a:p>
                      <a:pPr marL="285750" indent="-285750">
                        <a:buFont typeface="Arial" panose="020B0604020202020204" pitchFamily="34" charset="0"/>
                        <a:buChar char="•"/>
                      </a:pPr>
                      <a:r>
                        <a:rPr lang="en-US" sz="1600" cap="none" spc="0" dirty="0" err="1">
                          <a:solidFill>
                            <a:schemeClr val="tx1"/>
                          </a:solidFill>
                        </a:rPr>
                        <a:t>care_options</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tc>
                  <a:txBody>
                    <a:bodyPr/>
                    <a:lstStyle/>
                    <a:p>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wellness_program</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seek_help</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Anonymity</a:t>
                      </a:r>
                    </a:p>
                    <a:p>
                      <a:pPr marL="285750" indent="-285750" algn="l">
                        <a:buFont typeface="Arial" panose="020B0604020202020204" pitchFamily="34" charset="0"/>
                        <a:buChar char="•"/>
                      </a:pPr>
                      <a:r>
                        <a:rPr lang="en-US" sz="1600" cap="none" spc="0" dirty="0">
                          <a:solidFill>
                            <a:schemeClr val="tx1"/>
                          </a:solidFill>
                        </a:rPr>
                        <a:t>Leave</a:t>
                      </a:r>
                    </a:p>
                    <a:p>
                      <a:pPr marL="285750" indent="-285750" algn="l">
                        <a:buFont typeface="Arial" panose="020B0604020202020204" pitchFamily="34" charset="0"/>
                        <a:buChar char="•"/>
                      </a:pPr>
                      <a:r>
                        <a:rPr lang="en-US" sz="1600" cap="none" spc="0" dirty="0" err="1">
                          <a:solidFill>
                            <a:schemeClr val="tx1"/>
                          </a:solidFill>
                        </a:rPr>
                        <a:t>mental_health_consequence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phys_health_consequence</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a:solidFill>
                            <a:schemeClr val="tx1"/>
                          </a:solidFill>
                        </a:rPr>
                        <a:t>Coworkers</a:t>
                      </a:r>
                    </a:p>
                    <a:p>
                      <a:pPr marL="285750" indent="-285750" algn="l">
                        <a:buFont typeface="Arial" panose="020B0604020202020204" pitchFamily="34" charset="0"/>
                        <a:buChar char="•"/>
                      </a:pPr>
                      <a:r>
                        <a:rPr lang="en-US" sz="1600" cap="none" spc="0" dirty="0">
                          <a:solidFill>
                            <a:schemeClr val="tx1"/>
                          </a:solidFill>
                        </a:rPr>
                        <a:t>Supervisor</a:t>
                      </a:r>
                    </a:p>
                    <a:p>
                      <a:pPr marL="285750" indent="-285750" algn="l">
                        <a:buFont typeface="Arial" panose="020B0604020202020204" pitchFamily="34" charset="0"/>
                        <a:buChar char="•"/>
                      </a:pPr>
                      <a:r>
                        <a:rPr lang="en-US" sz="1600" cap="none" spc="0" dirty="0" err="1">
                          <a:solidFill>
                            <a:schemeClr val="tx1"/>
                          </a:solidFill>
                        </a:rPr>
                        <a:t>mental_vs_physical</a:t>
                      </a:r>
                      <a:endParaRPr lang="en-US" sz="1600" cap="none" spc="0" dirty="0">
                        <a:solidFill>
                          <a:schemeClr val="tx1"/>
                        </a:solidFill>
                      </a:endParaRPr>
                    </a:p>
                    <a:p>
                      <a:pPr marL="285750" indent="-285750" algn="l">
                        <a:buFont typeface="Arial" panose="020B0604020202020204" pitchFamily="34" charset="0"/>
                        <a:buChar char="•"/>
                      </a:pPr>
                      <a:r>
                        <a:rPr lang="en-US" sz="1600" cap="none" spc="0" dirty="0" err="1">
                          <a:solidFill>
                            <a:schemeClr val="tx1"/>
                          </a:solidFill>
                        </a:rPr>
                        <a:t>obs_consequence</a:t>
                      </a:r>
                      <a:endParaRPr lang="en-US" sz="1600" cap="none" spc="0" dirty="0">
                        <a:solidFill>
                          <a:schemeClr val="tx1"/>
                        </a:solidFill>
                      </a:endParaRPr>
                    </a:p>
                  </a:txBody>
                  <a:tcPr marL="134282" marR="103294" marT="103294" marB="103294">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19050" cap="flat" cmpd="sng" algn="ctr">
                      <a:solidFill>
                        <a:schemeClr val="tx1"/>
                      </a:solidFill>
                      <a:prstDash val="solid"/>
                    </a:lnB>
                    <a:noFill/>
                  </a:tcPr>
                </a:tc>
                <a:extLst>
                  <a:ext uri="{0D108BD9-81ED-4DB2-BD59-A6C34878D82A}">
                    <a16:rowId xmlns:a16="http://schemas.microsoft.com/office/drawing/2014/main" val="1642551454"/>
                  </a:ext>
                </a:extLst>
              </a:tr>
            </a:tbl>
          </a:graphicData>
        </a:graphic>
      </p:graphicFrame>
    </p:spTree>
    <p:extLst>
      <p:ext uri="{BB962C8B-B14F-4D97-AF65-F5344CB8AC3E}">
        <p14:creationId xmlns:p14="http://schemas.microsoft.com/office/powerpoint/2010/main" val="1412172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79385C16-0117-01B1-7EA8-7F4340E70EE1}"/>
              </a:ext>
            </a:extLst>
          </p:cNvPr>
          <p:cNvSpPr>
            <a:spLocks noGrp="1"/>
          </p:cNvSpPr>
          <p:nvPr>
            <p:ph type="title"/>
          </p:nvPr>
        </p:nvSpPr>
        <p:spPr>
          <a:xfrm>
            <a:off x="70635" y="828673"/>
            <a:ext cx="4404274" cy="4708528"/>
          </a:xfrm>
        </p:spPr>
        <p:txBody>
          <a:bodyPr>
            <a:normAutofit/>
          </a:bodyPr>
          <a:lstStyle/>
          <a:p>
            <a:pPr algn="r"/>
            <a:r>
              <a:rPr lang="en-US" dirty="0"/>
              <a:t>TELLING THE STORY:</a:t>
            </a:r>
            <a:br>
              <a:rPr lang="en-US" dirty="0"/>
            </a:br>
            <a:r>
              <a:rPr lang="en-US" dirty="0"/>
              <a:t>Build a Data Retrieval Plan</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6462B0-48B8-49DB-03EF-DF76E84F762D}"/>
              </a:ext>
            </a:extLst>
          </p:cNvPr>
          <p:cNvSpPr>
            <a:spLocks noGrp="1"/>
          </p:cNvSpPr>
          <p:nvPr>
            <p:ph idx="1"/>
          </p:nvPr>
        </p:nvSpPr>
        <p:spPr>
          <a:xfrm>
            <a:off x="5297763" y="1082673"/>
            <a:ext cx="6233837" cy="4708528"/>
          </a:xfrm>
        </p:spPr>
        <p:txBody>
          <a:bodyPr anchor="ctr">
            <a:normAutofit/>
          </a:bodyPr>
          <a:lstStyle/>
          <a:p>
            <a:r>
              <a:rPr lang="en-US" sz="1800" dirty="0"/>
              <a:t>Filter Responses by Tech Employees</a:t>
            </a:r>
          </a:p>
          <a:p>
            <a:r>
              <a:rPr lang="en-US" sz="1800" dirty="0"/>
              <a:t>Analyze the Impact of Mental Health on Work Performance</a:t>
            </a:r>
          </a:p>
          <a:p>
            <a:r>
              <a:rPr lang="en-US" sz="1800" dirty="0"/>
              <a:t>Examine the Rate of Mental Health Treatment</a:t>
            </a:r>
          </a:p>
          <a:p>
            <a:r>
              <a:rPr lang="en-US" sz="1800" dirty="0"/>
              <a:t>Evaluate the Availability of Mental Health Resources</a:t>
            </a:r>
          </a:p>
          <a:p>
            <a:r>
              <a:rPr lang="en-US" sz="1800" dirty="0"/>
              <a:t>Investigate Stigmatization and Consequences</a:t>
            </a:r>
          </a:p>
          <a:p>
            <a:r>
              <a:rPr lang="en-US" sz="1800" dirty="0"/>
              <a:t>Compare Willingness to Discuss Mental Health with Supervisors and Coworkers</a:t>
            </a:r>
          </a:p>
          <a:p>
            <a:r>
              <a:rPr lang="en-US" sz="1800" dirty="0"/>
              <a:t>Impact of Isolation on Remote Workers</a:t>
            </a:r>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09561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C5170FEC-C390-DD04-4A96-812E55AA3B33}"/>
              </a:ext>
            </a:extLst>
          </p:cNvPr>
          <p:cNvSpPr>
            <a:spLocks noGrp="1"/>
          </p:cNvSpPr>
          <p:nvPr>
            <p:ph type="title"/>
          </p:nvPr>
        </p:nvSpPr>
        <p:spPr>
          <a:xfrm>
            <a:off x="7811917" y="-110754"/>
            <a:ext cx="4598985" cy="1478570"/>
          </a:xfrm>
        </p:spPr>
        <p:txBody>
          <a:bodyPr>
            <a:normAutofit/>
          </a:bodyPr>
          <a:lstStyle/>
          <a:p>
            <a:r>
              <a:rPr lang="en-US" dirty="0"/>
              <a:t>See Notebook</a:t>
            </a:r>
          </a:p>
        </p:txBody>
      </p:sp>
      <p:pic>
        <p:nvPicPr>
          <p:cNvPr id="9" name="Picture 8" descr="Binoculars looking out on island lighthouse">
            <a:extLst>
              <a:ext uri="{FF2B5EF4-FFF2-40B4-BE49-F238E27FC236}">
                <a16:creationId xmlns:a16="http://schemas.microsoft.com/office/drawing/2014/main" id="{330D241B-C9CC-7254-153E-E70576D3E05B}"/>
              </a:ext>
            </a:extLst>
          </p:cNvPr>
          <p:cNvPicPr>
            <a:picLocks noChangeAspect="1"/>
          </p:cNvPicPr>
          <p:nvPr/>
        </p:nvPicPr>
        <p:blipFill>
          <a:blip r:embed="rId4"/>
          <a:srcRect l="20797" r="19814" b="-1"/>
          <a:stretch/>
        </p:blipFill>
        <p:spPr>
          <a:xfrm>
            <a:off x="-5597" y="10"/>
            <a:ext cx="6101597" cy="6857990"/>
          </a:xfrm>
          <a:prstGeom prst="rect">
            <a:avLst/>
          </a:prstGeom>
        </p:spPr>
      </p:pic>
      <p:grpSp>
        <p:nvGrpSpPr>
          <p:cNvPr id="17" name="Group 16">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8" name="Rectangle 17">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1" name="Rectangle 20">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22"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29"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0"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4"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5"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5"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6" name="Rectangle 45">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47"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8"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49"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0"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1"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2"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3"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4"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5"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6"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7"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58" name="Rectangle 57">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59"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0"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1"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2"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3"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4"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5"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6"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7"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8"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69"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70"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71"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pic>
        <p:nvPicPr>
          <p:cNvPr id="4" name="Content Placeholder 3">
            <a:extLst>
              <a:ext uri="{FF2B5EF4-FFF2-40B4-BE49-F238E27FC236}">
                <a16:creationId xmlns:a16="http://schemas.microsoft.com/office/drawing/2014/main" id="{71AA0581-2057-B4C5-46E9-66BBA7CBBFC2}"/>
              </a:ext>
            </a:extLst>
          </p:cNvPr>
          <p:cNvPicPr>
            <a:picLocks noGrp="1" noChangeAspect="1"/>
          </p:cNvPicPr>
          <p:nvPr>
            <p:ph idx="1"/>
          </p:nvPr>
        </p:nvPicPr>
        <p:blipFill>
          <a:blip r:embed="rId5"/>
          <a:stretch>
            <a:fillRect/>
          </a:stretch>
        </p:blipFill>
        <p:spPr>
          <a:xfrm>
            <a:off x="6689976" y="1050094"/>
            <a:ext cx="5095179" cy="5491936"/>
          </a:xfrm>
        </p:spPr>
      </p:pic>
    </p:spTree>
    <p:extLst>
      <p:ext uri="{BB962C8B-B14F-4D97-AF65-F5344CB8AC3E}">
        <p14:creationId xmlns:p14="http://schemas.microsoft.com/office/powerpoint/2010/main" val="315305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061" name="Rectangle 206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06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F748E5E-E822-9A8A-3087-C0D1DC45138F}"/>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Analyze the Impact of Mental Health on Work Performance</a:t>
            </a:r>
          </a:p>
        </p:txBody>
      </p:sp>
      <p:sp>
        <p:nvSpPr>
          <p:cNvPr id="2054" name="Content Placeholder 2053">
            <a:extLst>
              <a:ext uri="{FF2B5EF4-FFF2-40B4-BE49-F238E27FC236}">
                <a16:creationId xmlns:a16="http://schemas.microsoft.com/office/drawing/2014/main" id="{F28CF310-FB56-B08C-16B4-AC6D8F23EE20}"/>
              </a:ext>
            </a:extLst>
          </p:cNvPr>
          <p:cNvSpPr>
            <a:spLocks noGrp="1"/>
          </p:cNvSpPr>
          <p:nvPr>
            <p:ph idx="1"/>
          </p:nvPr>
        </p:nvSpPr>
        <p:spPr>
          <a:xfrm>
            <a:off x="666314" y="2249487"/>
            <a:ext cx="3129958" cy="3957302"/>
          </a:xfrm>
        </p:spPr>
        <p:txBody>
          <a:bodyPr>
            <a:normAutofit/>
          </a:bodyPr>
          <a:lstStyle/>
          <a:p>
            <a:r>
              <a:rPr lang="en-US" sz="1800" dirty="0">
                <a:solidFill>
                  <a:srgbClr val="FFFFFF"/>
                </a:solidFill>
              </a:rPr>
              <a:t>This graph tells us that "Sometimes" is the most common frequency of mental health interference, with approximately 350-400 employees reporting this</a:t>
            </a:r>
          </a:p>
          <a:p>
            <a:r>
              <a:rPr lang="en-US" sz="1800" dirty="0">
                <a:solidFill>
                  <a:srgbClr val="FFFFFF"/>
                </a:solidFill>
              </a:rPr>
              <a:t>This suggests that mental health occasionally impacts work performance for a significant portion of tech employees.</a:t>
            </a:r>
          </a:p>
        </p:txBody>
      </p:sp>
      <p:grpSp>
        <p:nvGrpSpPr>
          <p:cNvPr id="2065" name="Group 206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6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6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6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6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07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7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08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8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9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9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9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pic>
        <p:nvPicPr>
          <p:cNvPr id="4" name="Picture 3">
            <a:extLst>
              <a:ext uri="{FF2B5EF4-FFF2-40B4-BE49-F238E27FC236}">
                <a16:creationId xmlns:a16="http://schemas.microsoft.com/office/drawing/2014/main" id="{E12901D4-7A6F-9789-6432-FA720415A39A}"/>
              </a:ext>
            </a:extLst>
          </p:cNvPr>
          <p:cNvPicPr>
            <a:picLocks noChangeAspect="1"/>
          </p:cNvPicPr>
          <p:nvPr/>
        </p:nvPicPr>
        <p:blipFill>
          <a:blip r:embed="rId3"/>
          <a:stretch>
            <a:fillRect/>
          </a:stretch>
        </p:blipFill>
        <p:spPr>
          <a:xfrm>
            <a:off x="4420745" y="1158799"/>
            <a:ext cx="7527182" cy="4667250"/>
          </a:xfrm>
          <a:prstGeom prst="rect">
            <a:avLst/>
          </a:prstGeom>
        </p:spPr>
      </p:pic>
    </p:spTree>
    <p:extLst>
      <p:ext uri="{BB962C8B-B14F-4D97-AF65-F5344CB8AC3E}">
        <p14:creationId xmlns:p14="http://schemas.microsoft.com/office/powerpoint/2010/main" val="54696964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490</TotalTime>
  <Words>3446</Words>
  <Application>Microsoft Office PowerPoint</Application>
  <PresentationFormat>Widescreen</PresentationFormat>
  <Paragraphs>186</Paragraphs>
  <Slides>45</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Tw Cen MT</vt:lpstr>
      <vt:lpstr>Circuit</vt:lpstr>
      <vt:lpstr>Addressing Mental Health Challenges in the Tech Industry</vt:lpstr>
      <vt:lpstr>PowerPoint Presentation</vt:lpstr>
      <vt:lpstr>Research Questions we will be answering</vt:lpstr>
      <vt:lpstr>Decompose the Ask?</vt:lpstr>
      <vt:lpstr>EXPLORATION: Identify Data Sources</vt:lpstr>
      <vt:lpstr>Define Strategies and Metrics</vt:lpstr>
      <vt:lpstr>TELLING THE STORY: Build a Data Retrieval Plan</vt:lpstr>
      <vt:lpstr>See Notebook</vt:lpstr>
      <vt:lpstr>Analyze the Impact of Mental Health on Work Performance</vt:lpstr>
      <vt:lpstr>Examine the Rate of Mental Health Treatment</vt:lpstr>
      <vt:lpstr>Evaluate the Availability of Mental Health Resources</vt:lpstr>
      <vt:lpstr>Investigate Stigmatization and Consequences</vt:lpstr>
      <vt:lpstr>Compare Willingness to Discuss Mental Health with Supervisors and Coworkers</vt:lpstr>
      <vt:lpstr>Analysis</vt:lpstr>
      <vt:lpstr>Q2. What is the relationship between physical activity and improved mental health outcomes in tech workers?</vt:lpstr>
      <vt:lpstr>EXPLORATION: Identify Data Sources</vt:lpstr>
      <vt:lpstr>PowerPoint Presentation</vt:lpstr>
      <vt:lpstr>PowerPoint Presentation</vt:lpstr>
      <vt:lpstr>PowerPoint Presentation</vt:lpstr>
      <vt:lpstr>Q3: What is the correlation between company size and mental health issues among employees?</vt:lpstr>
      <vt:lpstr>How company size might interfere with mental Health</vt:lpstr>
      <vt:lpstr>Company size  vs  work interference</vt:lpstr>
      <vt:lpstr>Company size vs remote work opportunities</vt:lpstr>
      <vt:lpstr>Company Size vs Mental Health benefits</vt:lpstr>
      <vt:lpstr>Company size vs mental health benefits</vt:lpstr>
      <vt:lpstr>Company Size vs Mental Health care options</vt:lpstr>
      <vt:lpstr>Company size vs Mental health resources</vt:lpstr>
      <vt:lpstr>Company size vs Mental health resources</vt:lpstr>
      <vt:lpstr>Company size vs Anonymity</vt:lpstr>
      <vt:lpstr>Company size vs Ease of mental health leave</vt:lpstr>
      <vt:lpstr>Company size vs Mental health leave  </vt:lpstr>
      <vt:lpstr>Company size vs Fear of negative consequences </vt:lpstr>
      <vt:lpstr>Company size vs  talking to coworkers</vt:lpstr>
      <vt:lpstr>Company size  vs  talking to supervisors</vt:lpstr>
      <vt:lpstr>Company size vs observed consequences</vt:lpstr>
      <vt:lpstr>Conclusion</vt:lpstr>
      <vt:lpstr>Analysis</vt:lpstr>
      <vt:lpstr>Q4: How does remote work impact mental health compare to on-site work?</vt:lpstr>
      <vt:lpstr>EXPLORATION: Identify Data Sources</vt:lpstr>
      <vt:lpstr>Gender % in the IT industry</vt:lpstr>
      <vt:lpstr>Male vs female mental health</vt:lpstr>
      <vt:lpstr>Work-life balance rating</vt:lpstr>
      <vt:lpstr>Stress levels by work locations</vt:lpstr>
      <vt:lpstr>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 Doggett</dc:creator>
  <cp:lastModifiedBy>Marc Arft</cp:lastModifiedBy>
  <cp:revision>18</cp:revision>
  <dcterms:created xsi:type="dcterms:W3CDTF">2024-10-01T02:26:22Z</dcterms:created>
  <dcterms:modified xsi:type="dcterms:W3CDTF">2024-10-07T23:22:32Z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